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82" r:id="rId5"/>
    <p:sldId id="1074" r:id="rId6"/>
    <p:sldId id="283" r:id="rId7"/>
    <p:sldId id="1075" r:id="rId8"/>
    <p:sldId id="1087" r:id="rId9"/>
    <p:sldId id="260" r:id="rId10"/>
    <p:sldId id="259" r:id="rId11"/>
    <p:sldId id="1086" r:id="rId12"/>
    <p:sldId id="261" r:id="rId13"/>
    <p:sldId id="262" r:id="rId14"/>
    <p:sldId id="1084" r:id="rId15"/>
    <p:sldId id="1078" r:id="rId16"/>
    <p:sldId id="1079" r:id="rId17"/>
    <p:sldId id="265" r:id="rId18"/>
    <p:sldId id="1082" r:id="rId19"/>
    <p:sldId id="1081" r:id="rId20"/>
    <p:sldId id="1085" r:id="rId21"/>
    <p:sldId id="1083"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ACAC5F-C885-DC2B-5805-EB2DEABFEBD1}" v="42" dt="2026-07-15T12:46:52.086"/>
    <p1510:client id="{C149600A-5BD9-3972-4DFB-BF7B88B47C77}" v="16" dt="2026-07-15T13:12:26.332"/>
    <p1510:client id="{C2F4DC0B-C19E-4B3C-B51C-793BCB84DEED}" v="234" dt="2026-07-15T13:45:08.380"/>
    <p1510:client id="{C5199FB9-56AF-46DA-CEB4-1C53EA15F84F}" v="19" dt="2026-07-15T14:24:27.2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61"/>
    <p:restoredTop sz="94678"/>
  </p:normalViewPr>
  <p:slideViewPr>
    <p:cSldViewPr snapToGrid="0">
      <p:cViewPr varScale="1">
        <p:scale>
          <a:sx n="104" d="100"/>
          <a:sy n="104" d="100"/>
        </p:scale>
        <p:origin x="11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1566A9-2AC2-4312-8962-CBABD50CCC72}"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D0BA0B-3A8F-4C73-93A6-4D97ABACAC9B}" type="slidenum">
              <a:rPr lang="en-US" smtClean="0"/>
              <a:t>‹#›</a:t>
            </a:fld>
            <a:endParaRPr lang="en-US"/>
          </a:p>
        </p:txBody>
      </p:sp>
    </p:spTree>
    <p:extLst>
      <p:ext uri="{BB962C8B-B14F-4D97-AF65-F5344CB8AC3E}">
        <p14:creationId xmlns:p14="http://schemas.microsoft.com/office/powerpoint/2010/main" val="4028524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3AD0BA0B-3A8F-4C73-93A6-4D97ABACAC9B}" type="slidenum">
              <a:rPr lang="en-US" smtClean="0"/>
              <a:t>3</a:t>
            </a:fld>
            <a:endParaRPr lang="en-US"/>
          </a:p>
        </p:txBody>
      </p:sp>
    </p:spTree>
    <p:extLst>
      <p:ext uri="{BB962C8B-B14F-4D97-AF65-F5344CB8AC3E}">
        <p14:creationId xmlns:p14="http://schemas.microsoft.com/office/powerpoint/2010/main" val="1859966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background with white text&#10;&#10;AI-generated content may be incorrect.">
            <a:extLst>
              <a:ext uri="{FF2B5EF4-FFF2-40B4-BE49-F238E27FC236}">
                <a16:creationId xmlns:a16="http://schemas.microsoft.com/office/drawing/2014/main" id="{D07C888F-8240-7F1F-C0F0-265A90029F2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EA51CA0-7B67-BD23-CB77-A1B6B5C64D8E}"/>
              </a:ext>
            </a:extLst>
          </p:cNvPr>
          <p:cNvSpPr>
            <a:spLocks noGrp="1"/>
          </p:cNvSpPr>
          <p:nvPr>
            <p:ph type="ctrTitle"/>
          </p:nvPr>
        </p:nvSpPr>
        <p:spPr>
          <a:xfrm>
            <a:off x="3971364" y="1660245"/>
            <a:ext cx="6696635" cy="2387600"/>
          </a:xfrm>
        </p:spPr>
        <p:txBody>
          <a:bodyPr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5B6C98D4-DF8D-3890-3FC9-6B47777FB6D1}"/>
              </a:ext>
            </a:extLst>
          </p:cNvPr>
          <p:cNvSpPr>
            <a:spLocks noGrp="1"/>
          </p:cNvSpPr>
          <p:nvPr>
            <p:ph type="subTitle" idx="1"/>
          </p:nvPr>
        </p:nvSpPr>
        <p:spPr>
          <a:xfrm>
            <a:off x="3971364" y="4139920"/>
            <a:ext cx="669663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037A2ED-C6A0-27EE-007D-5F3814ADB8D1}"/>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A4BC079B-4467-F284-B8E2-057472665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7ABE45-7262-C227-427E-C5E0EEA28CCD}"/>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4284319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ection Header-Mis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383813"/>
            <a:ext cx="10515600"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3" name="Picture 2">
            <a:extLst>
              <a:ext uri="{FF2B5EF4-FFF2-40B4-BE49-F238E27FC236}">
                <a16:creationId xmlns:a16="http://schemas.microsoft.com/office/drawing/2014/main" id="{0A673B83-56FD-9C39-E56C-2C036FC4DB9D}"/>
              </a:ext>
            </a:extLst>
          </p:cNvPr>
          <p:cNvPicPr>
            <a:picLocks noChangeAspect="1"/>
          </p:cNvPicPr>
          <p:nvPr userDrawn="1"/>
        </p:nvPicPr>
        <p:blipFill>
          <a:blip r:embed="rId3"/>
          <a:srcRect/>
          <a:stretch/>
        </p:blipFill>
        <p:spPr>
          <a:xfrm>
            <a:off x="10109945" y="6259876"/>
            <a:ext cx="1470211" cy="313100"/>
          </a:xfrm>
          <a:prstGeom prst="rect">
            <a:avLst/>
          </a:prstGeom>
        </p:spPr>
      </p:pic>
    </p:spTree>
    <p:extLst>
      <p:ext uri="{BB962C8B-B14F-4D97-AF65-F5344CB8AC3E}">
        <p14:creationId xmlns:p14="http://schemas.microsoft.com/office/powerpoint/2010/main" val="2361669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ection Header-Junip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383813"/>
            <a:ext cx="10515600"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3" name="Picture 2">
            <a:extLst>
              <a:ext uri="{FF2B5EF4-FFF2-40B4-BE49-F238E27FC236}">
                <a16:creationId xmlns:a16="http://schemas.microsoft.com/office/drawing/2014/main" id="{6B0C5656-CD13-3862-99DD-690B7651B5E8}"/>
              </a:ext>
            </a:extLst>
          </p:cNvPr>
          <p:cNvPicPr>
            <a:picLocks noChangeAspect="1"/>
          </p:cNvPicPr>
          <p:nvPr userDrawn="1"/>
        </p:nvPicPr>
        <p:blipFill>
          <a:blip r:embed="rId3"/>
          <a:srcRect/>
          <a:stretch/>
        </p:blipFill>
        <p:spPr>
          <a:xfrm>
            <a:off x="10109945" y="6259876"/>
            <a:ext cx="1470211" cy="313100"/>
          </a:xfrm>
          <a:prstGeom prst="rect">
            <a:avLst/>
          </a:prstGeom>
        </p:spPr>
      </p:pic>
    </p:spTree>
    <p:extLst>
      <p:ext uri="{BB962C8B-B14F-4D97-AF65-F5344CB8AC3E}">
        <p14:creationId xmlns:p14="http://schemas.microsoft.com/office/powerpoint/2010/main" val="3670380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Lak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383813"/>
            <a:ext cx="10515600"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9" name="Picture 8">
            <a:extLst>
              <a:ext uri="{FF2B5EF4-FFF2-40B4-BE49-F238E27FC236}">
                <a16:creationId xmlns:a16="http://schemas.microsoft.com/office/drawing/2014/main" id="{9D804A15-2F28-3E4A-0D25-C981F7B5BBE0}"/>
              </a:ext>
            </a:extLst>
          </p:cNvPr>
          <p:cNvPicPr>
            <a:picLocks noChangeAspect="1"/>
          </p:cNvPicPr>
          <p:nvPr userDrawn="1"/>
        </p:nvPicPr>
        <p:blipFill>
          <a:blip r:embed="rId3"/>
          <a:srcRect/>
          <a:stretch/>
        </p:blipFill>
        <p:spPr>
          <a:xfrm>
            <a:off x="10109945" y="6259876"/>
            <a:ext cx="1470211" cy="313100"/>
          </a:xfrm>
          <a:prstGeom prst="rect">
            <a:avLst/>
          </a:prstGeom>
        </p:spPr>
      </p:pic>
    </p:spTree>
    <p:extLst>
      <p:ext uri="{BB962C8B-B14F-4D97-AF65-F5344CB8AC3E}">
        <p14:creationId xmlns:p14="http://schemas.microsoft.com/office/powerpoint/2010/main" val="1916810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Section Header-Mis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845540"/>
            <a:ext cx="5668538"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226449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Section Header-Junip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845540"/>
            <a:ext cx="5668538"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473624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Header-Lak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845540"/>
            <a:ext cx="5668538"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1745740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Sk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B9FBC90-5C7B-8839-7692-F2AC95A3A682}"/>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845540"/>
            <a:ext cx="5668538"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846953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D3D3A-817C-89FE-BB59-BE20EFC4EB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A9364F-B173-93E5-5323-685581FF9E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74BA1F-3D76-FCEC-1EE9-1175D5F747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BFB9C86-778D-90D6-CAAD-0D9FCE318E63}"/>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6" name="Footer Placeholder 5">
            <a:extLst>
              <a:ext uri="{FF2B5EF4-FFF2-40B4-BE49-F238E27FC236}">
                <a16:creationId xmlns:a16="http://schemas.microsoft.com/office/drawing/2014/main" id="{BB747678-DD54-7C6E-F513-694B248631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C3C461-3E2B-0919-D40F-D802C3E145A1}"/>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5008388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B4442-13EF-31A1-1CAB-880C275BE4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636231-E3AD-5DAB-491B-0AB78B6912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C29302-8773-B8C8-D493-54026C5D90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5C9ACB-AB48-203B-25DF-5B505566D0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F81B72-E004-C9C1-67BB-79890FAA045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D73879-A9D3-2A3E-B2C2-22D2D99360F5}"/>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8" name="Footer Placeholder 7">
            <a:extLst>
              <a:ext uri="{FF2B5EF4-FFF2-40B4-BE49-F238E27FC236}">
                <a16:creationId xmlns:a16="http://schemas.microsoft.com/office/drawing/2014/main" id="{52D1D534-4430-D2DB-C6EB-B481C6FC49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192373-F66A-13EB-2D88-D59B23CE3C0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3762455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2E149-A47B-03C7-FA30-4C8CDC52152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01F552-7719-D634-8D72-D4C5A4A8388D}"/>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4" name="Footer Placeholder 3">
            <a:extLst>
              <a:ext uri="{FF2B5EF4-FFF2-40B4-BE49-F238E27FC236}">
                <a16:creationId xmlns:a16="http://schemas.microsoft.com/office/drawing/2014/main" id="{79C5B7CB-C700-D4D3-1006-8A61C4DA26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D6C8A9-080B-9114-62B7-16FBE33555F0}"/>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33742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2883245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rcle photo with blue swir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2E149-A47B-03C7-FA30-4C8CDC521523}"/>
              </a:ext>
            </a:extLst>
          </p:cNvPr>
          <p:cNvSpPr>
            <a:spLocks noGrp="1"/>
          </p:cNvSpPr>
          <p:nvPr>
            <p:ph type="title"/>
          </p:nvPr>
        </p:nvSpPr>
        <p:spPr>
          <a:xfrm>
            <a:off x="7239001" y="1575302"/>
            <a:ext cx="4183455" cy="2236207"/>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FB01F552-7719-D634-8D72-D4C5A4A8388D}"/>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4" name="Footer Placeholder 3">
            <a:extLst>
              <a:ext uri="{FF2B5EF4-FFF2-40B4-BE49-F238E27FC236}">
                <a16:creationId xmlns:a16="http://schemas.microsoft.com/office/drawing/2014/main" id="{79C5B7CB-C700-D4D3-1006-8A61C4DA26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D6C8A9-080B-9114-62B7-16FBE33555F0}"/>
              </a:ext>
            </a:extLst>
          </p:cNvPr>
          <p:cNvSpPr>
            <a:spLocks noGrp="1"/>
          </p:cNvSpPr>
          <p:nvPr>
            <p:ph type="sldNum" sz="quarter" idx="12"/>
          </p:nvPr>
        </p:nvSpPr>
        <p:spPr/>
        <p:txBody>
          <a:bodyPr/>
          <a:lstStyle/>
          <a:p>
            <a:fld id="{E57BE4A1-2A84-154B-B2CF-3B702AE61B0C}" type="slidenum">
              <a:rPr lang="en-US" smtClean="0"/>
              <a:t>‹#›</a:t>
            </a:fld>
            <a:endParaRPr lang="en-US"/>
          </a:p>
        </p:txBody>
      </p:sp>
      <p:sp>
        <p:nvSpPr>
          <p:cNvPr id="16" name="Freeform 15">
            <a:extLst>
              <a:ext uri="{FF2B5EF4-FFF2-40B4-BE49-F238E27FC236}">
                <a16:creationId xmlns:a16="http://schemas.microsoft.com/office/drawing/2014/main" id="{D9F4B806-9717-CAC8-2A38-9EAA1BABAEFD}"/>
              </a:ext>
            </a:extLst>
          </p:cNvPr>
          <p:cNvSpPr>
            <a:spLocks noGrp="1"/>
          </p:cNvSpPr>
          <p:nvPr>
            <p:ph type="pic" sz="quarter" idx="13"/>
          </p:nvPr>
        </p:nvSpPr>
        <p:spPr>
          <a:xfrm>
            <a:off x="459841" y="334978"/>
            <a:ext cx="6341230" cy="634123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txBody>
          <a:bodyPr wrap="square">
            <a:noAutofit/>
          </a:bodyPr>
          <a:lstStyle/>
          <a:p>
            <a:endParaRPr lang="en-US"/>
          </a:p>
        </p:txBody>
      </p:sp>
      <p:pic>
        <p:nvPicPr>
          <p:cNvPr id="7" name="Picture 6">
            <a:extLst>
              <a:ext uri="{FF2B5EF4-FFF2-40B4-BE49-F238E27FC236}">
                <a16:creationId xmlns:a16="http://schemas.microsoft.com/office/drawing/2014/main" id="{9DD51972-7963-9CD1-65AE-55D82701151C}"/>
              </a:ext>
            </a:extLst>
          </p:cNvPr>
          <p:cNvPicPr>
            <a:picLocks noChangeAspect="1"/>
          </p:cNvPicPr>
          <p:nvPr userDrawn="1"/>
        </p:nvPicPr>
        <p:blipFill>
          <a:blip r:embed="rId2"/>
          <a:srcRect t="55578" b="7314"/>
          <a:stretch>
            <a:fillRect/>
          </a:stretch>
        </p:blipFill>
        <p:spPr>
          <a:xfrm>
            <a:off x="0" y="3811509"/>
            <a:ext cx="12192000" cy="2544842"/>
          </a:xfrm>
          <a:prstGeom prst="rect">
            <a:avLst/>
          </a:prstGeom>
        </p:spPr>
      </p:pic>
    </p:spTree>
    <p:extLst>
      <p:ext uri="{BB962C8B-B14F-4D97-AF65-F5344CB8AC3E}">
        <p14:creationId xmlns:p14="http://schemas.microsoft.com/office/powerpoint/2010/main" val="27030734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 bkg w green box copy">
    <p:spTree>
      <p:nvGrpSpPr>
        <p:cNvPr id="1" name=""/>
        <p:cNvGrpSpPr/>
        <p:nvPr/>
      </p:nvGrpSpPr>
      <p:grpSpPr>
        <a:xfrm>
          <a:off x="0" y="0"/>
          <a:ext cx="0" cy="0"/>
          <a:chOff x="0" y="0"/>
          <a:chExt cx="0" cy="0"/>
        </a:xfrm>
      </p:grpSpPr>
      <p:pic>
        <p:nvPicPr>
          <p:cNvPr id="8" name="Picture 7" descr="A black and green rectangle&#10;&#10;AI-generated content may be incorrect.">
            <a:extLst>
              <a:ext uri="{FF2B5EF4-FFF2-40B4-BE49-F238E27FC236}">
                <a16:creationId xmlns:a16="http://schemas.microsoft.com/office/drawing/2014/main" id="{ABADA320-8A80-4B6B-81AD-EA14DC1886F6}"/>
              </a:ext>
            </a:extLst>
          </p:cNvPr>
          <p:cNvPicPr>
            <a:picLocks noChangeAspect="1"/>
          </p:cNvPicPr>
          <p:nvPr userDrawn="1"/>
        </p:nvPicPr>
        <p:blipFill>
          <a:blip r:embed="rId2"/>
          <a:srcRect r="65396"/>
          <a:stretch>
            <a:fillRect/>
          </a:stretch>
        </p:blipFill>
        <p:spPr>
          <a:xfrm>
            <a:off x="0" y="0"/>
            <a:ext cx="4218915" cy="6858000"/>
          </a:xfrm>
          <a:prstGeom prst="rect">
            <a:avLst/>
          </a:prstGeom>
        </p:spPr>
      </p:pic>
      <p:sp>
        <p:nvSpPr>
          <p:cNvPr id="3" name="Date Placeholder 2">
            <a:extLst>
              <a:ext uri="{FF2B5EF4-FFF2-40B4-BE49-F238E27FC236}">
                <a16:creationId xmlns:a16="http://schemas.microsoft.com/office/drawing/2014/main" id="{FB01F552-7719-D634-8D72-D4C5A4A8388D}"/>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4" name="Footer Placeholder 3">
            <a:extLst>
              <a:ext uri="{FF2B5EF4-FFF2-40B4-BE49-F238E27FC236}">
                <a16:creationId xmlns:a16="http://schemas.microsoft.com/office/drawing/2014/main" id="{79C5B7CB-C700-D4D3-1006-8A61C4DA26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D6C8A9-080B-9114-62B7-16FBE33555F0}"/>
              </a:ext>
            </a:extLst>
          </p:cNvPr>
          <p:cNvSpPr>
            <a:spLocks noGrp="1"/>
          </p:cNvSpPr>
          <p:nvPr>
            <p:ph type="sldNum" sz="quarter" idx="12"/>
          </p:nvPr>
        </p:nvSpPr>
        <p:spPr/>
        <p:txBody>
          <a:bodyPr/>
          <a:lstStyle/>
          <a:p>
            <a:fld id="{E57BE4A1-2A84-154B-B2CF-3B702AE61B0C}" type="slidenum">
              <a:rPr lang="en-US" smtClean="0"/>
              <a:t>‹#›</a:t>
            </a:fld>
            <a:endParaRPr lang="en-US"/>
          </a:p>
        </p:txBody>
      </p:sp>
      <p:sp>
        <p:nvSpPr>
          <p:cNvPr id="10" name="Picture Placeholder 9">
            <a:extLst>
              <a:ext uri="{FF2B5EF4-FFF2-40B4-BE49-F238E27FC236}">
                <a16:creationId xmlns:a16="http://schemas.microsoft.com/office/drawing/2014/main" id="{806AC7EC-7D5A-2041-0F91-3964955203B2}"/>
              </a:ext>
            </a:extLst>
          </p:cNvPr>
          <p:cNvSpPr>
            <a:spLocks noGrp="1"/>
          </p:cNvSpPr>
          <p:nvPr>
            <p:ph type="pic" sz="quarter" idx="13"/>
          </p:nvPr>
        </p:nvSpPr>
        <p:spPr>
          <a:xfrm>
            <a:off x="4219575" y="0"/>
            <a:ext cx="7972425" cy="6858000"/>
          </a:xfrm>
        </p:spPr>
        <p:txBody>
          <a:bodyPr/>
          <a:lstStyle/>
          <a:p>
            <a:endParaRPr lang="en-US"/>
          </a:p>
        </p:txBody>
      </p:sp>
      <p:sp>
        <p:nvSpPr>
          <p:cNvPr id="11" name="Title 1">
            <a:extLst>
              <a:ext uri="{FF2B5EF4-FFF2-40B4-BE49-F238E27FC236}">
                <a16:creationId xmlns:a16="http://schemas.microsoft.com/office/drawing/2014/main" id="{DCD7D234-C01D-6890-91DF-30F70C3625DA}"/>
              </a:ext>
            </a:extLst>
          </p:cNvPr>
          <p:cNvSpPr>
            <a:spLocks noGrp="1"/>
          </p:cNvSpPr>
          <p:nvPr>
            <p:ph type="title"/>
          </p:nvPr>
        </p:nvSpPr>
        <p:spPr>
          <a:xfrm>
            <a:off x="421742" y="1934683"/>
            <a:ext cx="3797174" cy="2831016"/>
          </a:xfrm>
        </p:spPr>
        <p:txBody>
          <a:bodyPr/>
          <a:lstStyle/>
          <a:p>
            <a:r>
              <a:rPr lang="en-US" dirty="0"/>
              <a:t>Click to edit Master title style</a:t>
            </a:r>
          </a:p>
        </p:txBody>
      </p:sp>
    </p:spTree>
    <p:extLst>
      <p:ext uri="{BB962C8B-B14F-4D97-AF65-F5344CB8AC3E}">
        <p14:creationId xmlns:p14="http://schemas.microsoft.com/office/powerpoint/2010/main" val="40481684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 bkg with copy circle">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0F066D4C-E8F9-4468-A4D2-DE8DA5098075}"/>
              </a:ext>
            </a:extLst>
          </p:cNvPr>
          <p:cNvSpPr>
            <a:spLocks noGrp="1"/>
          </p:cNvSpPr>
          <p:nvPr>
            <p:ph type="pic" sz="quarter" idx="13"/>
          </p:nvPr>
        </p:nvSpPr>
        <p:spPr>
          <a:xfrm>
            <a:off x="0" y="0"/>
            <a:ext cx="12192000" cy="6858000"/>
          </a:xfrm>
          <a:custGeom>
            <a:avLst/>
            <a:gdLst>
              <a:gd name="connsiteX0" fmla="*/ 3503691 w 12192000"/>
              <a:gd name="connsiteY0" fmla="*/ 495677 h 6858000"/>
              <a:gd name="connsiteX1" fmla="*/ 570368 w 12192000"/>
              <a:gd name="connsiteY1" fmla="*/ 3429000 h 6858000"/>
              <a:gd name="connsiteX2" fmla="*/ 3503691 w 12192000"/>
              <a:gd name="connsiteY2" fmla="*/ 6362323 h 6858000"/>
              <a:gd name="connsiteX3" fmla="*/ 6437014 w 12192000"/>
              <a:gd name="connsiteY3" fmla="*/ 3429000 h 6858000"/>
              <a:gd name="connsiteX4" fmla="*/ 3503691 w 12192000"/>
              <a:gd name="connsiteY4" fmla="*/ 495677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503691" y="495677"/>
                </a:moveTo>
                <a:cubicBezTo>
                  <a:pt x="1883661" y="495677"/>
                  <a:pt x="570368" y="1808970"/>
                  <a:pt x="570368" y="3429000"/>
                </a:cubicBezTo>
                <a:cubicBezTo>
                  <a:pt x="570368" y="5049030"/>
                  <a:pt x="1883661" y="6362323"/>
                  <a:pt x="3503691" y="6362323"/>
                </a:cubicBezTo>
                <a:cubicBezTo>
                  <a:pt x="5123721" y="6362323"/>
                  <a:pt x="6437014" y="5049030"/>
                  <a:pt x="6437014" y="3429000"/>
                </a:cubicBezTo>
                <a:cubicBezTo>
                  <a:pt x="6437014" y="1808970"/>
                  <a:pt x="5123721" y="495677"/>
                  <a:pt x="3503691" y="495677"/>
                </a:cubicBezTo>
                <a:close/>
                <a:moveTo>
                  <a:pt x="0" y="0"/>
                </a:moveTo>
                <a:lnTo>
                  <a:pt x="12192000" y="0"/>
                </a:lnTo>
                <a:lnTo>
                  <a:pt x="12192000" y="6858000"/>
                </a:lnTo>
                <a:lnTo>
                  <a:pt x="0" y="6858000"/>
                </a:lnTo>
                <a:close/>
              </a:path>
            </a:pathLst>
          </a:custGeom>
        </p:spPr>
        <p:txBody>
          <a:bodyPr wrap="square">
            <a:noAutofit/>
          </a:bodyPr>
          <a:lstStyle/>
          <a:p>
            <a:endParaRPr lang="en-US"/>
          </a:p>
        </p:txBody>
      </p:sp>
      <p:sp>
        <p:nvSpPr>
          <p:cNvPr id="3" name="Date Placeholder 2">
            <a:extLst>
              <a:ext uri="{FF2B5EF4-FFF2-40B4-BE49-F238E27FC236}">
                <a16:creationId xmlns:a16="http://schemas.microsoft.com/office/drawing/2014/main" id="{FB01F552-7719-D634-8D72-D4C5A4A8388D}"/>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4" name="Footer Placeholder 3">
            <a:extLst>
              <a:ext uri="{FF2B5EF4-FFF2-40B4-BE49-F238E27FC236}">
                <a16:creationId xmlns:a16="http://schemas.microsoft.com/office/drawing/2014/main" id="{79C5B7CB-C700-D4D3-1006-8A61C4DA26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D6C8A9-080B-9114-62B7-16FBE33555F0}"/>
              </a:ext>
            </a:extLst>
          </p:cNvPr>
          <p:cNvSpPr>
            <a:spLocks noGrp="1"/>
          </p:cNvSpPr>
          <p:nvPr>
            <p:ph type="sldNum" sz="quarter" idx="12"/>
          </p:nvPr>
        </p:nvSpPr>
        <p:spPr/>
        <p:txBody>
          <a:bodyPr/>
          <a:lstStyle/>
          <a:p>
            <a:fld id="{E57BE4A1-2A84-154B-B2CF-3B702AE61B0C}" type="slidenum">
              <a:rPr lang="en-US" smtClean="0"/>
              <a:t>‹#›</a:t>
            </a:fld>
            <a:endParaRPr lang="en-US"/>
          </a:p>
        </p:txBody>
      </p:sp>
      <p:sp>
        <p:nvSpPr>
          <p:cNvPr id="7" name="Title 1">
            <a:extLst>
              <a:ext uri="{FF2B5EF4-FFF2-40B4-BE49-F238E27FC236}">
                <a16:creationId xmlns:a16="http://schemas.microsoft.com/office/drawing/2014/main" id="{48D27723-4F7B-C66C-D8A1-F64BC86FA0E0}"/>
              </a:ext>
            </a:extLst>
          </p:cNvPr>
          <p:cNvSpPr>
            <a:spLocks noGrp="1"/>
          </p:cNvSpPr>
          <p:nvPr>
            <p:ph type="title"/>
          </p:nvPr>
        </p:nvSpPr>
        <p:spPr>
          <a:xfrm>
            <a:off x="1318035" y="2310896"/>
            <a:ext cx="4183455" cy="2236207"/>
          </a:xfrm>
        </p:spPr>
        <p:txBody>
          <a:bodyPr/>
          <a:lstStyle/>
          <a:p>
            <a:r>
              <a:rPr lang="en-US" dirty="0"/>
              <a:t>Click to edit Master title style</a:t>
            </a:r>
          </a:p>
        </p:txBody>
      </p:sp>
    </p:spTree>
    <p:extLst>
      <p:ext uri="{BB962C8B-B14F-4D97-AF65-F5344CB8AC3E}">
        <p14:creationId xmlns:p14="http://schemas.microsoft.com/office/powerpoint/2010/main" val="3958119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7D7A75-561C-7377-D8A2-938E75C0E7AE}"/>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3" name="Footer Placeholder 2">
            <a:extLst>
              <a:ext uri="{FF2B5EF4-FFF2-40B4-BE49-F238E27FC236}">
                <a16:creationId xmlns:a16="http://schemas.microsoft.com/office/drawing/2014/main" id="{A18912B2-2243-7D8D-D91F-9FE7754924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71BE38-4E41-211F-6A96-B2825E379858}"/>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1298765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7D7A75-561C-7377-D8A2-938E75C0E7AE}"/>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3" name="Footer Placeholder 2">
            <a:extLst>
              <a:ext uri="{FF2B5EF4-FFF2-40B4-BE49-F238E27FC236}">
                <a16:creationId xmlns:a16="http://schemas.microsoft.com/office/drawing/2014/main" id="{A18912B2-2243-7D8D-D91F-9FE7754924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71BE38-4E41-211F-6A96-B2825E379858}"/>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6" name="Picture 5" descr="A blue background with white text&#10;&#10;AI-generated content may be incorrect.">
            <a:extLst>
              <a:ext uri="{FF2B5EF4-FFF2-40B4-BE49-F238E27FC236}">
                <a16:creationId xmlns:a16="http://schemas.microsoft.com/office/drawing/2014/main" id="{47FA1DDA-8115-49BB-35B8-032DE11B6235}"/>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64979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2095E-C25B-3C0F-CD4E-F6AEFDAAEE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75CF87-E420-897E-3307-CE3E8DB566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2C57FA-DA7C-7D60-E2D7-BDED362D9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5A03CF-BCAB-9427-E132-CED83E41DF7B}"/>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6" name="Footer Placeholder 5">
            <a:extLst>
              <a:ext uri="{FF2B5EF4-FFF2-40B4-BE49-F238E27FC236}">
                <a16:creationId xmlns:a16="http://schemas.microsoft.com/office/drawing/2014/main" id="{BB532933-B979-2323-9F1B-674070C049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897CEA-5CEA-99FF-2FF4-6A0C1D838000}"/>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1424778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9ABD0-9C0F-896B-0B3E-EB5E24CD22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FF71DE-7C55-629B-9BBB-A668769E85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C47A53-C76F-B69B-0543-8B3144A06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9CA7DA-2B67-3A03-B354-B3934C6F7815}"/>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6" name="Footer Placeholder 5">
            <a:extLst>
              <a:ext uri="{FF2B5EF4-FFF2-40B4-BE49-F238E27FC236}">
                <a16:creationId xmlns:a16="http://schemas.microsoft.com/office/drawing/2014/main" id="{2757D4CB-DE9B-BEFB-5F72-6032550564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87C6CB-AE1E-E44A-FA46-9402C19CB80A}"/>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1764556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658E-F59D-FF02-F69A-5DD8841B525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11AB26-9995-C17B-8785-3E6E09CA01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C01DDF-0598-DF0B-5CD8-95EEE92330EC}"/>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A709C2DC-9D41-7BEB-989F-09ECC05196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D1AD2E-CE43-51C2-0B37-A1018206B77D}"/>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700088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55875-F928-B3EF-FD0D-17573C3BFB9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4EA3B9-0DE2-922D-3A3E-79BCADC6C5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B0FEC4-FC55-AB01-BFA9-14C2DF91A4A4}"/>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416C8663-48F8-CA12-9AB2-B9E0FB78CF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F2AFD-E62A-2CBA-CD9C-91C90890DB94}"/>
              </a:ext>
            </a:extLst>
          </p:cNvPr>
          <p:cNvSpPr>
            <a:spLocks noGrp="1"/>
          </p:cNvSpPr>
          <p:nvPr>
            <p:ph type="sldNum" sz="quarter" idx="12"/>
          </p:nvPr>
        </p:nvSpPr>
        <p:spPr/>
        <p:txBody>
          <a:bodyPr/>
          <a:lstStyle/>
          <a:p>
            <a:fld id="{E57BE4A1-2A84-154B-B2CF-3B702AE61B0C}" type="slidenum">
              <a:rPr lang="en-US" smtClean="0"/>
              <a:t>‹#›</a:t>
            </a:fld>
            <a:endParaRPr lang="en-US"/>
          </a:p>
        </p:txBody>
      </p:sp>
    </p:spTree>
    <p:extLst>
      <p:ext uri="{BB962C8B-B14F-4D97-AF65-F5344CB8AC3E}">
        <p14:creationId xmlns:p14="http://schemas.microsoft.com/office/powerpoint/2010/main" val="265727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8" name="Picture 7" descr="A black background with a black square&#10;&#10;AI-generated content may be incorrect.">
            <a:extLst>
              <a:ext uri="{FF2B5EF4-FFF2-40B4-BE49-F238E27FC236}">
                <a16:creationId xmlns:a16="http://schemas.microsoft.com/office/drawing/2014/main" id="{A12CB3EC-7859-E138-2A03-45C753EAC249}"/>
              </a:ext>
            </a:extLst>
          </p:cNvPr>
          <p:cNvPicPr>
            <a:picLocks noChangeAspect="1"/>
          </p:cNvPicPr>
          <p:nvPr userDrawn="1"/>
        </p:nvPicPr>
        <p:blipFill>
          <a:blip r:embed="rId2"/>
          <a:srcRect l="97077"/>
          <a:stretch>
            <a:fillRect/>
          </a:stretch>
        </p:blipFill>
        <p:spPr>
          <a:xfrm>
            <a:off x="11835652" y="0"/>
            <a:ext cx="356347" cy="6858000"/>
          </a:xfrm>
          <a:prstGeom prst="rect">
            <a:avLst/>
          </a:prstGeom>
        </p:spPr>
      </p:pic>
    </p:spTree>
    <p:extLst>
      <p:ext uri="{BB962C8B-B14F-4D97-AF65-F5344CB8AC3E}">
        <p14:creationId xmlns:p14="http://schemas.microsoft.com/office/powerpoint/2010/main" val="525280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8" name="Picture 7" descr="A black background with a black square&#10;&#10;AI-generated content may be incorrect.">
            <a:extLst>
              <a:ext uri="{FF2B5EF4-FFF2-40B4-BE49-F238E27FC236}">
                <a16:creationId xmlns:a16="http://schemas.microsoft.com/office/drawing/2014/main" id="{ACA98272-5E75-11ED-23C4-584D0AC01B2A}"/>
              </a:ext>
            </a:extLst>
          </p:cNvPr>
          <p:cNvPicPr>
            <a:picLocks noChangeAspect="1"/>
          </p:cNvPicPr>
          <p:nvPr userDrawn="1"/>
        </p:nvPicPr>
        <p:blipFill>
          <a:blip r:embed="rId2"/>
          <a:srcRect b="12810"/>
          <a:stretch>
            <a:fillRect/>
          </a:stretch>
        </p:blipFill>
        <p:spPr>
          <a:xfrm>
            <a:off x="0" y="0"/>
            <a:ext cx="12192000" cy="5979459"/>
          </a:xfrm>
          <a:prstGeom prst="rect">
            <a:avLst/>
          </a:prstGeom>
        </p:spPr>
      </p:pic>
    </p:spTree>
    <p:extLst>
      <p:ext uri="{BB962C8B-B14F-4D97-AF65-F5344CB8AC3E}">
        <p14:creationId xmlns:p14="http://schemas.microsoft.com/office/powerpoint/2010/main" val="367201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9" name="Picture 8" descr="A black background with a black and grey logo&#10;&#10;AI-generated content may be incorrect.">
            <a:extLst>
              <a:ext uri="{FF2B5EF4-FFF2-40B4-BE49-F238E27FC236}">
                <a16:creationId xmlns:a16="http://schemas.microsoft.com/office/drawing/2014/main" id="{A31C3CFA-AA55-8388-8DDE-2F18DA2CC1A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10" name="Picture 9" descr="A blue and black logo&#10;&#10;AI-generated content may be incorrect.">
            <a:extLst>
              <a:ext uri="{FF2B5EF4-FFF2-40B4-BE49-F238E27FC236}">
                <a16:creationId xmlns:a16="http://schemas.microsoft.com/office/drawing/2014/main" id="{2866E439-BB87-8CCC-A0C5-26B58DE3B92F}"/>
              </a:ext>
            </a:extLst>
          </p:cNvPr>
          <p:cNvPicPr>
            <a:picLocks noChangeAspect="1"/>
          </p:cNvPicPr>
          <p:nvPr userDrawn="1"/>
        </p:nvPicPr>
        <p:blipFill>
          <a:blip r:embed="rId3"/>
          <a:stretch>
            <a:fillRect/>
          </a:stretch>
        </p:blipFill>
        <p:spPr>
          <a:xfrm>
            <a:off x="10109945" y="6259876"/>
            <a:ext cx="1470211" cy="313101"/>
          </a:xfrm>
          <a:prstGeom prst="rect">
            <a:avLst/>
          </a:prstGeom>
        </p:spPr>
      </p:pic>
    </p:spTree>
    <p:extLst>
      <p:ext uri="{BB962C8B-B14F-4D97-AF65-F5344CB8AC3E}">
        <p14:creationId xmlns:p14="http://schemas.microsoft.com/office/powerpoint/2010/main" val="358420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white background with yellow text&#10;&#10;AI-generated content may be incorrect.">
            <a:extLst>
              <a:ext uri="{FF2B5EF4-FFF2-40B4-BE49-F238E27FC236}">
                <a16:creationId xmlns:a16="http://schemas.microsoft.com/office/drawing/2014/main" id="{6DD310F3-8433-802B-0A7F-D72C3A08E9A3}"/>
              </a:ext>
            </a:extLst>
          </p:cNvPr>
          <p:cNvPicPr>
            <a:picLocks noChangeAspect="1"/>
          </p:cNvPicPr>
          <p:nvPr userDrawn="1"/>
        </p:nvPicPr>
        <p:blipFill>
          <a:blip r:embed="rId2"/>
          <a:srcRect l="79632"/>
          <a:stretch>
            <a:fillRect/>
          </a:stretch>
        </p:blipFill>
        <p:spPr>
          <a:xfrm>
            <a:off x="9708776" y="0"/>
            <a:ext cx="2483224" cy="6858000"/>
          </a:xfrm>
          <a:prstGeom prst="rect">
            <a:avLst/>
          </a:prstGeom>
        </p:spPr>
      </p:pic>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a:xfrm>
            <a:off x="838200" y="365125"/>
            <a:ext cx="8655424"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a:xfrm>
            <a:off x="838200" y="1825625"/>
            <a:ext cx="865542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10" name="Picture 9" descr="A blue and black logo&#10;&#10;AI-generated content may be incorrect.">
            <a:extLst>
              <a:ext uri="{FF2B5EF4-FFF2-40B4-BE49-F238E27FC236}">
                <a16:creationId xmlns:a16="http://schemas.microsoft.com/office/drawing/2014/main" id="{2866E439-BB87-8CCC-A0C5-26B58DE3B92F}"/>
              </a:ext>
            </a:extLst>
          </p:cNvPr>
          <p:cNvPicPr>
            <a:picLocks noChangeAspect="1"/>
          </p:cNvPicPr>
          <p:nvPr userDrawn="1"/>
        </p:nvPicPr>
        <p:blipFill>
          <a:blip r:embed="rId3"/>
          <a:stretch>
            <a:fillRect/>
          </a:stretch>
        </p:blipFill>
        <p:spPr>
          <a:xfrm>
            <a:off x="10109945" y="6259876"/>
            <a:ext cx="1470211" cy="313101"/>
          </a:xfrm>
          <a:prstGeom prst="rect">
            <a:avLst/>
          </a:prstGeom>
        </p:spPr>
      </p:pic>
      <p:sp>
        <p:nvSpPr>
          <p:cNvPr id="16" name="Freeform 15">
            <a:extLst>
              <a:ext uri="{FF2B5EF4-FFF2-40B4-BE49-F238E27FC236}">
                <a16:creationId xmlns:a16="http://schemas.microsoft.com/office/drawing/2014/main" id="{C2AB2634-CAF4-B75C-7489-CF39F7772FDF}"/>
              </a:ext>
            </a:extLst>
          </p:cNvPr>
          <p:cNvSpPr>
            <a:spLocks noGrp="1"/>
          </p:cNvSpPr>
          <p:nvPr>
            <p:ph type="pic" sz="quarter" idx="13"/>
          </p:nvPr>
        </p:nvSpPr>
        <p:spPr>
          <a:xfrm>
            <a:off x="9996896" y="259623"/>
            <a:ext cx="1839504" cy="1839504"/>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txBody>
          <a:bodyPr wrap="square">
            <a:noAutofit/>
          </a:bodyPr>
          <a:lstStyle/>
          <a:p>
            <a:endParaRPr lang="en-US"/>
          </a:p>
        </p:txBody>
      </p:sp>
    </p:spTree>
    <p:extLst>
      <p:ext uri="{BB962C8B-B14F-4D97-AF65-F5344CB8AC3E}">
        <p14:creationId xmlns:p14="http://schemas.microsoft.com/office/powerpoint/2010/main" val="1044029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a:xfrm>
            <a:off x="838200" y="365125"/>
            <a:ext cx="73152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a:xfrm>
            <a:off x="838200" y="1825625"/>
            <a:ext cx="7315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10" name="Picture 9" descr="A blue and black logo&#10;&#10;AI-generated content may be incorrect.">
            <a:extLst>
              <a:ext uri="{FF2B5EF4-FFF2-40B4-BE49-F238E27FC236}">
                <a16:creationId xmlns:a16="http://schemas.microsoft.com/office/drawing/2014/main" id="{2866E439-BB87-8CCC-A0C5-26B58DE3B92F}"/>
              </a:ext>
            </a:extLst>
          </p:cNvPr>
          <p:cNvPicPr>
            <a:picLocks noChangeAspect="1"/>
          </p:cNvPicPr>
          <p:nvPr userDrawn="1"/>
        </p:nvPicPr>
        <p:blipFill>
          <a:blip r:embed="rId2"/>
          <a:stretch>
            <a:fillRect/>
          </a:stretch>
        </p:blipFill>
        <p:spPr>
          <a:xfrm>
            <a:off x="10109945" y="6259876"/>
            <a:ext cx="1470211" cy="313101"/>
          </a:xfrm>
          <a:prstGeom prst="rect">
            <a:avLst/>
          </a:prstGeom>
        </p:spPr>
      </p:pic>
      <p:pic>
        <p:nvPicPr>
          <p:cNvPr id="9" name="Picture 8" descr="A close-up of a blue and white background&#10;&#10;AI-generated content may be incorrect.">
            <a:extLst>
              <a:ext uri="{FF2B5EF4-FFF2-40B4-BE49-F238E27FC236}">
                <a16:creationId xmlns:a16="http://schemas.microsoft.com/office/drawing/2014/main" id="{705800E4-3400-864E-7B57-9B16151DCDDD}"/>
              </a:ext>
            </a:extLst>
          </p:cNvPr>
          <p:cNvPicPr>
            <a:picLocks noChangeAspect="1"/>
          </p:cNvPicPr>
          <p:nvPr userDrawn="1"/>
        </p:nvPicPr>
        <p:blipFill>
          <a:blip r:embed="rId3"/>
          <a:srcRect l="69485"/>
          <a:stretch>
            <a:fillRect/>
          </a:stretch>
        </p:blipFill>
        <p:spPr>
          <a:xfrm>
            <a:off x="8471646" y="0"/>
            <a:ext cx="3720353" cy="6858000"/>
          </a:xfrm>
          <a:prstGeom prst="rect">
            <a:avLst/>
          </a:prstGeom>
        </p:spPr>
      </p:pic>
      <p:sp>
        <p:nvSpPr>
          <p:cNvPr id="12" name="Freeform 11">
            <a:extLst>
              <a:ext uri="{FF2B5EF4-FFF2-40B4-BE49-F238E27FC236}">
                <a16:creationId xmlns:a16="http://schemas.microsoft.com/office/drawing/2014/main" id="{73F024AF-1D6C-C5C2-DAA8-9664AE5BA9AA}"/>
              </a:ext>
            </a:extLst>
          </p:cNvPr>
          <p:cNvSpPr>
            <a:spLocks noGrp="1"/>
          </p:cNvSpPr>
          <p:nvPr>
            <p:ph type="pic" sz="quarter" idx="13"/>
          </p:nvPr>
        </p:nvSpPr>
        <p:spPr>
          <a:xfrm>
            <a:off x="8924739" y="285023"/>
            <a:ext cx="2882900" cy="288290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txBody>
          <a:bodyPr wrap="square">
            <a:noAutofit/>
          </a:bodyPr>
          <a:lstStyle/>
          <a:p>
            <a:endParaRPr lang="en-US"/>
          </a:p>
        </p:txBody>
      </p:sp>
    </p:spTree>
    <p:extLst>
      <p:ext uri="{BB962C8B-B14F-4D97-AF65-F5344CB8AC3E}">
        <p14:creationId xmlns:p14="http://schemas.microsoft.com/office/powerpoint/2010/main" val="2097866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8" name="Picture 7" descr="A white background with black and white clouds&#10;&#10;AI-generated content may be incorrect.">
            <a:extLst>
              <a:ext uri="{FF2B5EF4-FFF2-40B4-BE49-F238E27FC236}">
                <a16:creationId xmlns:a16="http://schemas.microsoft.com/office/drawing/2014/main" id="{72CCCC53-9B7F-D5E0-58C9-901053177702}"/>
              </a:ext>
            </a:extLst>
          </p:cNvPr>
          <p:cNvPicPr>
            <a:picLocks noChangeAspect="1"/>
          </p:cNvPicPr>
          <p:nvPr userDrawn="1"/>
        </p:nvPicPr>
        <p:blipFill>
          <a:blip r:embed="rId2"/>
          <a:srcRect l="79044" r="285"/>
          <a:stretch>
            <a:fillRect/>
          </a:stretch>
        </p:blipFill>
        <p:spPr>
          <a:xfrm>
            <a:off x="9671797" y="0"/>
            <a:ext cx="2520203" cy="6858000"/>
          </a:xfrm>
          <a:prstGeom prst="rect">
            <a:avLst/>
          </a:prstGeom>
        </p:spPr>
      </p:pic>
      <p:sp>
        <p:nvSpPr>
          <p:cNvPr id="2" name="Title 1">
            <a:extLst>
              <a:ext uri="{FF2B5EF4-FFF2-40B4-BE49-F238E27FC236}">
                <a16:creationId xmlns:a16="http://schemas.microsoft.com/office/drawing/2014/main" id="{E3F77961-84B7-EDBB-CF58-70F5608BA7B2}"/>
              </a:ext>
            </a:extLst>
          </p:cNvPr>
          <p:cNvSpPr>
            <a:spLocks noGrp="1"/>
          </p:cNvSpPr>
          <p:nvPr>
            <p:ph type="title"/>
          </p:nvPr>
        </p:nvSpPr>
        <p:spPr>
          <a:xfrm>
            <a:off x="838200" y="365125"/>
            <a:ext cx="73152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43A369B-F0AD-CDC9-9D7A-49F80C879A2E}"/>
              </a:ext>
            </a:extLst>
          </p:cNvPr>
          <p:cNvSpPr>
            <a:spLocks noGrp="1"/>
          </p:cNvSpPr>
          <p:nvPr>
            <p:ph idx="1"/>
          </p:nvPr>
        </p:nvSpPr>
        <p:spPr>
          <a:xfrm>
            <a:off x="838200" y="1825625"/>
            <a:ext cx="7315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22452-E584-8134-A1CA-D906CAA2A3A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27FA428B-BCEC-F39B-038B-E962764B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2DD07E-BD58-4F2C-7D05-82AA37B8A10F}"/>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10" name="Picture 9" descr="A blue and black logo&#10;&#10;AI-generated content may be incorrect.">
            <a:extLst>
              <a:ext uri="{FF2B5EF4-FFF2-40B4-BE49-F238E27FC236}">
                <a16:creationId xmlns:a16="http://schemas.microsoft.com/office/drawing/2014/main" id="{2866E439-BB87-8CCC-A0C5-26B58DE3B92F}"/>
              </a:ext>
            </a:extLst>
          </p:cNvPr>
          <p:cNvPicPr>
            <a:picLocks noChangeAspect="1"/>
          </p:cNvPicPr>
          <p:nvPr userDrawn="1"/>
        </p:nvPicPr>
        <p:blipFill>
          <a:blip r:embed="rId3"/>
          <a:stretch>
            <a:fillRect/>
          </a:stretch>
        </p:blipFill>
        <p:spPr>
          <a:xfrm>
            <a:off x="10109945" y="6259876"/>
            <a:ext cx="1470211" cy="313101"/>
          </a:xfrm>
          <a:prstGeom prst="rect">
            <a:avLst/>
          </a:prstGeom>
        </p:spPr>
      </p:pic>
    </p:spTree>
    <p:extLst>
      <p:ext uri="{BB962C8B-B14F-4D97-AF65-F5344CB8AC3E}">
        <p14:creationId xmlns:p14="http://schemas.microsoft.com/office/powerpoint/2010/main" val="1876487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3_Section Header-Sky">
    <p:spTree>
      <p:nvGrpSpPr>
        <p:cNvPr id="1" name=""/>
        <p:cNvGrpSpPr/>
        <p:nvPr/>
      </p:nvGrpSpPr>
      <p:grpSpPr>
        <a:xfrm>
          <a:off x="0" y="0"/>
          <a:ext cx="0" cy="0"/>
          <a:chOff x="0" y="0"/>
          <a:chExt cx="0" cy="0"/>
        </a:xfrm>
      </p:grpSpPr>
      <p:pic>
        <p:nvPicPr>
          <p:cNvPr id="8" name="Picture 7" descr="A white line on a blue background&#10;&#10;AI-generated content may be incorrect.">
            <a:extLst>
              <a:ext uri="{FF2B5EF4-FFF2-40B4-BE49-F238E27FC236}">
                <a16:creationId xmlns:a16="http://schemas.microsoft.com/office/drawing/2014/main" id="{DB9FBC90-5C7B-8839-7692-F2AC95A3A68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AF3EE72-3314-5CF5-F09A-C36E2A2D2FE7}"/>
              </a:ext>
            </a:extLst>
          </p:cNvPr>
          <p:cNvSpPr>
            <a:spLocks noGrp="1"/>
          </p:cNvSpPr>
          <p:nvPr>
            <p:ph type="title"/>
          </p:nvPr>
        </p:nvSpPr>
        <p:spPr>
          <a:xfrm>
            <a:off x="831850" y="1383813"/>
            <a:ext cx="10515600" cy="2852737"/>
          </a:xfrm>
        </p:spPr>
        <p:txBody>
          <a:bodyPr anchor="b"/>
          <a:lstStyle>
            <a:lvl1pPr>
              <a:defRPr sz="6000">
                <a:solidFill>
                  <a:schemeClr val="bg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B3B0950-B807-5A98-FE51-5EA909CB68DA}"/>
              </a:ext>
            </a:extLst>
          </p:cNvPr>
          <p:cNvSpPr>
            <a:spLocks noGrp="1"/>
          </p:cNvSpPr>
          <p:nvPr>
            <p:ph type="dt" sz="half" idx="10"/>
          </p:nvPr>
        </p:nvSpPr>
        <p:spPr/>
        <p:txBody>
          <a:bodyPr/>
          <a:lstStyle/>
          <a:p>
            <a:fld id="{D427D89E-77EA-7A45-8C50-5AC3C5AE5F02}" type="datetimeFigureOut">
              <a:rPr lang="en-US" smtClean="0"/>
              <a:t>7/27/2026</a:t>
            </a:fld>
            <a:endParaRPr lang="en-US"/>
          </a:p>
        </p:txBody>
      </p:sp>
      <p:sp>
        <p:nvSpPr>
          <p:cNvPr id="5" name="Footer Placeholder 4">
            <a:extLst>
              <a:ext uri="{FF2B5EF4-FFF2-40B4-BE49-F238E27FC236}">
                <a16:creationId xmlns:a16="http://schemas.microsoft.com/office/drawing/2014/main" id="{3A25D96F-AD80-03CA-47CF-118D71FF1E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E5F10-1B46-E23E-F93D-50B0C341C1F8}"/>
              </a:ext>
            </a:extLst>
          </p:cNvPr>
          <p:cNvSpPr>
            <a:spLocks noGrp="1"/>
          </p:cNvSpPr>
          <p:nvPr>
            <p:ph type="sldNum" sz="quarter" idx="12"/>
          </p:nvPr>
        </p:nvSpPr>
        <p:spPr/>
        <p:txBody>
          <a:bodyPr/>
          <a:lstStyle/>
          <a:p>
            <a:fld id="{E57BE4A1-2A84-154B-B2CF-3B702AE61B0C}" type="slidenum">
              <a:rPr lang="en-US" smtClean="0"/>
              <a:t>‹#›</a:t>
            </a:fld>
            <a:endParaRPr lang="en-US"/>
          </a:p>
        </p:txBody>
      </p:sp>
      <p:pic>
        <p:nvPicPr>
          <p:cNvPr id="10" name="Picture 9">
            <a:extLst>
              <a:ext uri="{FF2B5EF4-FFF2-40B4-BE49-F238E27FC236}">
                <a16:creationId xmlns:a16="http://schemas.microsoft.com/office/drawing/2014/main" id="{DB4EFB32-3AB6-0FA7-B1E0-4ED6C4E997E3}"/>
              </a:ext>
            </a:extLst>
          </p:cNvPr>
          <p:cNvPicPr>
            <a:picLocks noChangeAspect="1"/>
          </p:cNvPicPr>
          <p:nvPr userDrawn="1"/>
        </p:nvPicPr>
        <p:blipFill>
          <a:blip r:embed="rId3"/>
          <a:srcRect/>
          <a:stretch/>
        </p:blipFill>
        <p:spPr>
          <a:xfrm>
            <a:off x="10109945" y="6259876"/>
            <a:ext cx="1470211" cy="313100"/>
          </a:xfrm>
          <a:prstGeom prst="rect">
            <a:avLst/>
          </a:prstGeom>
        </p:spPr>
      </p:pic>
    </p:spTree>
    <p:extLst>
      <p:ext uri="{BB962C8B-B14F-4D97-AF65-F5344CB8AC3E}">
        <p14:creationId xmlns:p14="http://schemas.microsoft.com/office/powerpoint/2010/main" val="1559197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A7F207-4E23-0176-2432-CAC4941E0D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064631-2684-DA75-4798-E9FD7C7F84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6692AC5-D0EC-4152-7B80-B90FDE711499}"/>
              </a:ext>
            </a:extLst>
          </p:cNvPr>
          <p:cNvSpPr>
            <a:spLocks noGrp="1"/>
          </p:cNvSpPr>
          <p:nvPr>
            <p:ph type="dt" sz="half" idx="2"/>
          </p:nvPr>
        </p:nvSpPr>
        <p:spPr>
          <a:xfrm>
            <a:off x="1168774" y="6356350"/>
            <a:ext cx="1190065"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27D89E-77EA-7A45-8C50-5AC3C5AE5F02}" type="datetimeFigureOut">
              <a:rPr lang="en-US" smtClean="0"/>
              <a:t>7/27/2026</a:t>
            </a:fld>
            <a:endParaRPr lang="en-US" dirty="0"/>
          </a:p>
        </p:txBody>
      </p:sp>
      <p:sp>
        <p:nvSpPr>
          <p:cNvPr id="5" name="Footer Placeholder 4">
            <a:extLst>
              <a:ext uri="{FF2B5EF4-FFF2-40B4-BE49-F238E27FC236}">
                <a16:creationId xmlns:a16="http://schemas.microsoft.com/office/drawing/2014/main" id="{1AF3959D-8226-ADEE-BFEC-55105E5B4D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FF74ED9F-E545-CDD5-6A8D-A9196B891519}"/>
              </a:ext>
            </a:extLst>
          </p:cNvPr>
          <p:cNvSpPr>
            <a:spLocks noGrp="1"/>
          </p:cNvSpPr>
          <p:nvPr>
            <p:ph type="sldNum" sz="quarter" idx="4"/>
          </p:nvPr>
        </p:nvSpPr>
        <p:spPr>
          <a:xfrm>
            <a:off x="356347" y="6356350"/>
            <a:ext cx="683559"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7BE4A1-2A84-154B-B2CF-3B702AE61B0C}" type="slidenum">
              <a:rPr lang="en-US" smtClean="0"/>
              <a:pPr/>
              <a:t>‹#›</a:t>
            </a:fld>
            <a:endParaRPr lang="en-US" dirty="0"/>
          </a:p>
        </p:txBody>
      </p:sp>
      <p:pic>
        <p:nvPicPr>
          <p:cNvPr id="8" name="Picture 7" descr="A blue and black logo&#10;&#10;AI-generated content may be incorrect.">
            <a:extLst>
              <a:ext uri="{FF2B5EF4-FFF2-40B4-BE49-F238E27FC236}">
                <a16:creationId xmlns:a16="http://schemas.microsoft.com/office/drawing/2014/main" id="{72FEAB13-14CD-7606-786B-8AEB87CCA760}"/>
              </a:ext>
            </a:extLst>
          </p:cNvPr>
          <p:cNvPicPr>
            <a:picLocks noChangeAspect="1"/>
          </p:cNvPicPr>
          <p:nvPr userDrawn="1"/>
        </p:nvPicPr>
        <p:blipFill>
          <a:blip r:embed="rId30"/>
          <a:stretch>
            <a:fillRect/>
          </a:stretch>
        </p:blipFill>
        <p:spPr>
          <a:xfrm>
            <a:off x="10109945" y="6259876"/>
            <a:ext cx="1470211" cy="313101"/>
          </a:xfrm>
          <a:prstGeom prst="rect">
            <a:avLst/>
          </a:prstGeom>
        </p:spPr>
      </p:pic>
    </p:spTree>
    <p:extLst>
      <p:ext uri="{BB962C8B-B14F-4D97-AF65-F5344CB8AC3E}">
        <p14:creationId xmlns:p14="http://schemas.microsoft.com/office/powerpoint/2010/main" val="4213038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2" r:id="rId5"/>
    <p:sldLayoutId id="2147483663" r:id="rId6"/>
    <p:sldLayoutId id="2147483664" r:id="rId7"/>
    <p:sldLayoutId id="2147483665" r:id="rId8"/>
    <p:sldLayoutId id="2147483651" r:id="rId9"/>
    <p:sldLayoutId id="2147483666" r:id="rId10"/>
    <p:sldLayoutId id="2147483667" r:id="rId11"/>
    <p:sldLayoutId id="2147483668" r:id="rId12"/>
    <p:sldLayoutId id="2147483669" r:id="rId13"/>
    <p:sldLayoutId id="2147483670" r:id="rId14"/>
    <p:sldLayoutId id="2147483671" r:id="rId15"/>
    <p:sldLayoutId id="2147483672" r:id="rId16"/>
    <p:sldLayoutId id="2147483652" r:id="rId17"/>
    <p:sldLayoutId id="2147483653" r:id="rId18"/>
    <p:sldLayoutId id="2147483654" r:id="rId19"/>
    <p:sldLayoutId id="2147483673" r:id="rId20"/>
    <p:sldLayoutId id="2147483674" r:id="rId21"/>
    <p:sldLayoutId id="2147483676" r:id="rId22"/>
    <p:sldLayoutId id="2147483655" r:id="rId23"/>
    <p:sldLayoutId id="2147483677" r:id="rId24"/>
    <p:sldLayoutId id="2147483656" r:id="rId25"/>
    <p:sldLayoutId id="2147483657" r:id="rId26"/>
    <p:sldLayoutId id="2147483658" r:id="rId27"/>
    <p:sldLayoutId id="2147483659" r:id="rId28"/>
  </p:sldLayoutIdLst>
  <p:txStyles>
    <p:titleStyle>
      <a:lvl1pPr algn="l" defTabSz="914400" rtl="0" eaLnBrk="1" latinLnBrk="0" hangingPunct="1">
        <a:lnSpc>
          <a:spcPct val="90000"/>
        </a:lnSpc>
        <a:spcBef>
          <a:spcPct val="0"/>
        </a:spcBef>
        <a:buNone/>
        <a:defRPr sz="4400" b="1" i="0" kern="1200">
          <a:solidFill>
            <a:srgbClr val="004B8F"/>
          </a:solidFill>
          <a:latin typeface="Figtree"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B8F"/>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B8F"/>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B8F"/>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B8F"/>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B8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7D755-F36C-D32E-809A-9B4A7DDA6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DEB10-323C-8D44-3F9D-FF735E5FA263}"/>
              </a:ext>
            </a:extLst>
          </p:cNvPr>
          <p:cNvSpPr>
            <a:spLocks noGrp="1"/>
          </p:cNvSpPr>
          <p:nvPr>
            <p:ph type="ctrTitle"/>
          </p:nvPr>
        </p:nvSpPr>
        <p:spPr>
          <a:xfrm>
            <a:off x="3835293" y="2202675"/>
            <a:ext cx="7420536" cy="2664032"/>
          </a:xfrm>
        </p:spPr>
        <p:txBody>
          <a:bodyPr>
            <a:normAutofit fontScale="90000"/>
          </a:bodyPr>
          <a:lstStyle/>
          <a:p>
            <a:pPr algn="ctr"/>
            <a:r>
              <a:rPr lang="en-US" dirty="0">
                <a:latin typeface="Figtree"/>
              </a:rPr>
              <a:t>Annual Training</a:t>
            </a:r>
            <a:br>
              <a:rPr lang="en-US" dirty="0"/>
            </a:br>
            <a:br>
              <a:rPr lang="en-US" dirty="0">
                <a:latin typeface="Figtree"/>
              </a:rPr>
            </a:br>
            <a:r>
              <a:rPr lang="en-US" sz="2800" dirty="0">
                <a:latin typeface="Figtree"/>
              </a:rPr>
              <a:t>Client Rights and Responsibilities</a:t>
            </a:r>
            <a:r>
              <a:rPr lang="en-US" sz="2400" dirty="0">
                <a:latin typeface="Figtree"/>
              </a:rPr>
              <a:t> </a:t>
            </a:r>
            <a:br>
              <a:rPr lang="en-US" sz="2400" dirty="0">
                <a:latin typeface="Figtree"/>
              </a:rPr>
            </a:br>
            <a:r>
              <a:rPr lang="en-US" sz="2000">
                <a:latin typeface="Figtree"/>
              </a:rPr>
              <a:t>Minnesota Statutes, section 245D.04</a:t>
            </a:r>
            <a:br>
              <a:rPr lang="en-US" sz="2000" dirty="0">
                <a:latin typeface="Figtree"/>
              </a:rPr>
            </a:br>
            <a:r>
              <a:rPr lang="en-US" sz="2400">
                <a:latin typeface="Figtree"/>
              </a:rPr>
              <a:t>&amp; </a:t>
            </a:r>
            <a:br>
              <a:rPr lang="en-US" sz="2400" dirty="0">
                <a:latin typeface="Figtree"/>
              </a:rPr>
            </a:br>
            <a:r>
              <a:rPr lang="en-US" sz="2800" dirty="0">
                <a:latin typeface="Figtree"/>
              </a:rPr>
              <a:t>Person Centered Planning </a:t>
            </a:r>
          </a:p>
        </p:txBody>
      </p:sp>
    </p:spTree>
    <p:extLst>
      <p:ext uri="{BB962C8B-B14F-4D97-AF65-F5344CB8AC3E}">
        <p14:creationId xmlns:p14="http://schemas.microsoft.com/office/powerpoint/2010/main" val="4002135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26D62-658B-7F00-2FC6-FCA25C65C88A}"/>
              </a:ext>
            </a:extLst>
          </p:cNvPr>
          <p:cNvSpPr>
            <a:spLocks noGrp="1"/>
          </p:cNvSpPr>
          <p:nvPr>
            <p:ph type="title"/>
          </p:nvPr>
        </p:nvSpPr>
        <p:spPr>
          <a:xfrm>
            <a:off x="838200" y="365125"/>
            <a:ext cx="10515600" cy="1325563"/>
          </a:xfrm>
        </p:spPr>
        <p:txBody>
          <a:bodyPr anchor="ctr">
            <a:normAutofit/>
          </a:bodyPr>
          <a:lstStyle/>
          <a:p>
            <a:r>
              <a:rPr lang="en-US" dirty="0"/>
              <a:t>Documentation Required For a Rights Restriction</a:t>
            </a:r>
          </a:p>
        </p:txBody>
      </p:sp>
      <p:sp>
        <p:nvSpPr>
          <p:cNvPr id="3" name="Content Placeholder 2">
            <a:extLst>
              <a:ext uri="{FF2B5EF4-FFF2-40B4-BE49-F238E27FC236}">
                <a16:creationId xmlns:a16="http://schemas.microsoft.com/office/drawing/2014/main" id="{1DE4F4BB-2E5C-9517-5E95-EA207CABE347}"/>
              </a:ext>
            </a:extLst>
          </p:cNvPr>
          <p:cNvSpPr>
            <a:spLocks noGrp="1"/>
          </p:cNvSpPr>
          <p:nvPr>
            <p:ph idx="1"/>
          </p:nvPr>
        </p:nvSpPr>
        <p:spPr>
          <a:xfrm>
            <a:off x="838200" y="1825625"/>
            <a:ext cx="10515600" cy="4351338"/>
          </a:xfrm>
        </p:spPr>
        <p:txBody>
          <a:bodyPr>
            <a:normAutofit lnSpcReduction="10000"/>
          </a:bodyPr>
          <a:lstStyle/>
          <a:p>
            <a:pPr marL="0" indent="0">
              <a:buNone/>
            </a:pPr>
            <a:r>
              <a:rPr lang="en-US" sz="2000"/>
              <a:t>1. The justification (meaning the reason) for the restriction based on an assessment of what makes the client vulnerable to harm or maltreatment if the client was allowed to exercise the right without a restriction;</a:t>
            </a:r>
          </a:p>
          <a:p>
            <a:pPr marL="0" indent="0">
              <a:buNone/>
            </a:pPr>
            <a:r>
              <a:rPr lang="en-US" sz="2000"/>
              <a:t>2. The objective measures set as conditions for ending the restriction (meaning the program must clearly identify when everyone will know the restriction is no longer needed and it has to end); </a:t>
            </a:r>
          </a:p>
          <a:p>
            <a:pPr marL="0" indent="0">
              <a:buNone/>
            </a:pPr>
            <a:r>
              <a:rPr lang="en-US" sz="2000"/>
              <a:t>3. A schedule for reviewing the need for the restriction based on the conditions for ending the restriction to occur semiannually from the date of initial approval, at a minimum, or more frequently if requested by the person, the person's legal representative, if any, and case manager </a:t>
            </a:r>
          </a:p>
          <a:p>
            <a:pPr marL="0" indent="0">
              <a:buNone/>
            </a:pPr>
            <a:r>
              <a:rPr lang="en-US" sz="2000"/>
              <a:t>and</a:t>
            </a:r>
          </a:p>
          <a:p>
            <a:pPr marL="0" indent="0">
              <a:buNone/>
            </a:pPr>
            <a:r>
              <a:rPr lang="en-US" sz="2000"/>
              <a:t>4. Signed and dated approval for the restriction from the client or their legal representative, if any. A restriction may be implemented only when the required approval has been obtained. Approval may be with drawn at anytime. If approval is withdrawn, the right must be immediately and fully restored. </a:t>
            </a:r>
          </a:p>
          <a:p>
            <a:endParaRPr lang="en-US" sz="2000"/>
          </a:p>
        </p:txBody>
      </p:sp>
    </p:spTree>
    <p:extLst>
      <p:ext uri="{BB962C8B-B14F-4D97-AF65-F5344CB8AC3E}">
        <p14:creationId xmlns:p14="http://schemas.microsoft.com/office/powerpoint/2010/main" val="135465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9F393-0F52-C126-75E9-1636969DDA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CB99B-EDCC-611F-320C-1556658F46F6}"/>
              </a:ext>
            </a:extLst>
          </p:cNvPr>
          <p:cNvSpPr>
            <a:spLocks noGrp="1"/>
          </p:cNvSpPr>
          <p:nvPr>
            <p:ph type="title"/>
          </p:nvPr>
        </p:nvSpPr>
        <p:spPr>
          <a:xfrm>
            <a:off x="838200" y="365125"/>
            <a:ext cx="10515600" cy="1325563"/>
          </a:xfrm>
        </p:spPr>
        <p:txBody>
          <a:bodyPr anchor="ctr">
            <a:normAutofit/>
          </a:bodyPr>
          <a:lstStyle/>
          <a:p>
            <a:r>
              <a:rPr lang="en-US" dirty="0"/>
              <a:t>Other Restrictions </a:t>
            </a:r>
            <a:br>
              <a:rPr lang="en-US" dirty="0"/>
            </a:br>
            <a:r>
              <a:rPr lang="en-US" sz="2400" dirty="0"/>
              <a:t>MN Statutes 245D.06 Subd. 5</a:t>
            </a:r>
          </a:p>
        </p:txBody>
      </p:sp>
      <p:sp>
        <p:nvSpPr>
          <p:cNvPr id="3" name="Content Placeholder 2">
            <a:extLst>
              <a:ext uri="{FF2B5EF4-FFF2-40B4-BE49-F238E27FC236}">
                <a16:creationId xmlns:a16="http://schemas.microsoft.com/office/drawing/2014/main" id="{5BE5BAB9-0AC7-F2DE-4C52-D2FE41F24182}"/>
              </a:ext>
            </a:extLst>
          </p:cNvPr>
          <p:cNvSpPr>
            <a:spLocks noGrp="1"/>
          </p:cNvSpPr>
          <p:nvPr>
            <p:ph idx="1"/>
          </p:nvPr>
        </p:nvSpPr>
        <p:spPr>
          <a:xfrm>
            <a:off x="838200" y="1825625"/>
            <a:ext cx="10515600" cy="4351338"/>
          </a:xfrm>
        </p:spPr>
        <p:txBody>
          <a:bodyPr>
            <a:normAutofit lnSpcReduction="10000"/>
          </a:bodyPr>
          <a:lstStyle/>
          <a:p>
            <a:pPr marL="0" indent="0" fontAlgn="base">
              <a:buNone/>
            </a:pPr>
            <a:r>
              <a:rPr lang="en-US" dirty="0"/>
              <a:t>Staff are prohibited from using the following as a substitute for adequate staffing, for behavioral or therapeutic program to reduce or eliminate behavior, as punishment, or for staff convenience:​</a:t>
            </a:r>
          </a:p>
          <a:p>
            <a:pPr marL="0" indent="0" fontAlgn="base">
              <a:buNone/>
            </a:pPr>
            <a:r>
              <a:rPr lang="en-US" dirty="0"/>
              <a:t>1. Chemical Restraints​</a:t>
            </a:r>
          </a:p>
          <a:p>
            <a:pPr marL="0" indent="0" fontAlgn="base">
              <a:buNone/>
            </a:pPr>
            <a:r>
              <a:rPr lang="en-US" dirty="0"/>
              <a:t>2. Mechanical Restraints​</a:t>
            </a:r>
          </a:p>
          <a:p>
            <a:pPr marL="0" indent="0" fontAlgn="base">
              <a:buNone/>
            </a:pPr>
            <a:r>
              <a:rPr lang="en-US" dirty="0"/>
              <a:t>3. Manual Restraints​</a:t>
            </a:r>
          </a:p>
          <a:p>
            <a:pPr marL="0" indent="0" fontAlgn="base">
              <a:buNone/>
            </a:pPr>
            <a:r>
              <a:rPr lang="en-US" dirty="0"/>
              <a:t>4. Time Out​</a:t>
            </a:r>
          </a:p>
          <a:p>
            <a:pPr marL="0" indent="0" fontAlgn="base">
              <a:buNone/>
            </a:pPr>
            <a:r>
              <a:rPr lang="en-US" dirty="0"/>
              <a:t>5. Seclusion​</a:t>
            </a:r>
          </a:p>
          <a:p>
            <a:pPr marL="0" indent="0" fontAlgn="base">
              <a:buNone/>
            </a:pPr>
            <a:r>
              <a:rPr lang="en-US" dirty="0"/>
              <a:t>6. Aversive or Deprivation Procedure</a:t>
            </a:r>
          </a:p>
          <a:p>
            <a:pPr marL="0" indent="0">
              <a:buNone/>
            </a:pPr>
            <a:endParaRPr lang="en-US" dirty="0"/>
          </a:p>
        </p:txBody>
      </p:sp>
    </p:spTree>
    <p:extLst>
      <p:ext uri="{BB962C8B-B14F-4D97-AF65-F5344CB8AC3E}">
        <p14:creationId xmlns:p14="http://schemas.microsoft.com/office/powerpoint/2010/main" val="926961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265C4-EA4B-8BC0-3ECD-58ABB946DF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3E1BAC-2656-58E0-C44A-581987AF3AA6}"/>
              </a:ext>
            </a:extLst>
          </p:cNvPr>
          <p:cNvSpPr>
            <a:spLocks noGrp="1"/>
          </p:cNvSpPr>
          <p:nvPr>
            <p:ph type="title"/>
          </p:nvPr>
        </p:nvSpPr>
        <p:spPr>
          <a:xfrm>
            <a:off x="838200" y="365125"/>
            <a:ext cx="10515600" cy="1325563"/>
          </a:xfrm>
        </p:spPr>
        <p:txBody>
          <a:bodyPr anchor="ctr">
            <a:normAutofit/>
          </a:bodyPr>
          <a:lstStyle/>
          <a:p>
            <a:r>
              <a:rPr lang="en-US"/>
              <a:t>Definitions MN Statutes 245D.02</a:t>
            </a:r>
          </a:p>
        </p:txBody>
      </p:sp>
      <p:sp>
        <p:nvSpPr>
          <p:cNvPr id="3" name="Content Placeholder 2">
            <a:extLst>
              <a:ext uri="{FF2B5EF4-FFF2-40B4-BE49-F238E27FC236}">
                <a16:creationId xmlns:a16="http://schemas.microsoft.com/office/drawing/2014/main" id="{7246DD46-BA90-B585-FB22-9E15DBEB0A87}"/>
              </a:ext>
            </a:extLst>
          </p:cNvPr>
          <p:cNvSpPr>
            <a:spLocks noGrp="1"/>
          </p:cNvSpPr>
          <p:nvPr>
            <p:ph idx="1"/>
          </p:nvPr>
        </p:nvSpPr>
        <p:spPr>
          <a:xfrm>
            <a:off x="838200" y="1825625"/>
            <a:ext cx="10515600" cy="4351338"/>
          </a:xfrm>
        </p:spPr>
        <p:txBody>
          <a:bodyPr>
            <a:normAutofit/>
          </a:bodyPr>
          <a:lstStyle/>
          <a:p>
            <a:pPr marL="0" indent="0">
              <a:buNone/>
            </a:pPr>
            <a:r>
              <a:rPr lang="en-US" sz="1800"/>
              <a:t>1. Chemical Restraints – administration of a drug or medication to control a person’s behavior or restrict the person’s freedom of movement and is not a standard treatment or dosage for the person’s medical or psychological condition.</a:t>
            </a:r>
          </a:p>
          <a:p>
            <a:pPr marL="0" indent="0">
              <a:buNone/>
            </a:pPr>
            <a:r>
              <a:rPr lang="en-US" sz="1800"/>
              <a:t>2. Mechanical Restraints - use of devices, materials, or equipment attached or adjacent to the person’s body, or the use of practices that are intended to restrict freedom of movement or normal access to one’s body or body parts, or limits a person’s voluntary movement or holds a person immobile as an intervention precipitated by a person’s behavior. The term applies to the use of mechanical restraint used to prevent injury with persons who engage in self-injurious behaviors, such as head-banging, gouging, or other actions resulting in tissue damage that have caused or could cause medical problems resulting from the self-injury. (Does not include devices worn by the person that trigger alarms to warn staff that a person is leaving a room or area which do not, in and of themselves, restrict freedom or movement, or adaptive aids, equipment, or orthotic devices ordered by a health care professional used to treat or manage a medical condition)</a:t>
            </a:r>
          </a:p>
          <a:p>
            <a:pPr marL="0" indent="0">
              <a:buNone/>
            </a:pPr>
            <a:r>
              <a:rPr lang="en-US" sz="1800"/>
              <a:t>3. Manual Restraints - physical intervention intended to hold a person immobile or limit a person’s voluntary movement by using body contact as the only source of physical restraint</a:t>
            </a:r>
          </a:p>
        </p:txBody>
      </p:sp>
    </p:spTree>
    <p:extLst>
      <p:ext uri="{BB962C8B-B14F-4D97-AF65-F5344CB8AC3E}">
        <p14:creationId xmlns:p14="http://schemas.microsoft.com/office/powerpoint/2010/main" val="3329938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2133C-2CC1-97BF-812D-462C26B961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FE9E29-FC34-85BF-2136-AC428E2101E3}"/>
              </a:ext>
            </a:extLst>
          </p:cNvPr>
          <p:cNvSpPr>
            <a:spLocks noGrp="1"/>
          </p:cNvSpPr>
          <p:nvPr>
            <p:ph type="title"/>
          </p:nvPr>
        </p:nvSpPr>
        <p:spPr>
          <a:xfrm>
            <a:off x="838200" y="365125"/>
            <a:ext cx="10515600" cy="1325563"/>
          </a:xfrm>
        </p:spPr>
        <p:txBody>
          <a:bodyPr anchor="ctr">
            <a:normAutofit/>
          </a:bodyPr>
          <a:lstStyle/>
          <a:p>
            <a:r>
              <a:rPr lang="en-US" sz="4000" dirty="0"/>
              <a:t>Definitions MN Statutes 245D.02 Continued </a:t>
            </a:r>
          </a:p>
        </p:txBody>
      </p:sp>
      <p:sp>
        <p:nvSpPr>
          <p:cNvPr id="3" name="Content Placeholder 2">
            <a:extLst>
              <a:ext uri="{FF2B5EF4-FFF2-40B4-BE49-F238E27FC236}">
                <a16:creationId xmlns:a16="http://schemas.microsoft.com/office/drawing/2014/main" id="{5643C345-12AF-9230-D124-1ADDD0C6F9DC}"/>
              </a:ext>
            </a:extLst>
          </p:cNvPr>
          <p:cNvSpPr>
            <a:spLocks noGrp="1"/>
          </p:cNvSpPr>
          <p:nvPr>
            <p:ph idx="1"/>
          </p:nvPr>
        </p:nvSpPr>
        <p:spPr>
          <a:xfrm>
            <a:off x="838200" y="1825625"/>
            <a:ext cx="10515600" cy="4351338"/>
          </a:xfrm>
        </p:spPr>
        <p:txBody>
          <a:bodyPr>
            <a:normAutofit/>
          </a:bodyPr>
          <a:lstStyle/>
          <a:p>
            <a:pPr marL="0" indent="0">
              <a:buNone/>
            </a:pPr>
            <a:r>
              <a:rPr lang="en-US" sz="1500" dirty="0"/>
              <a:t>4. Time Out - removing a person involuntarily from an ongoing activity to a room, either locked or unlocked, or otherwise separating a person from others in a way that prevents social contact and prevents the person from leaving the situation if the person chooses. Does not include voluntary removal for the purpose of calming, prevention of escalation or de-escalation of behavior; nor does it mean taking a brief break or rest from an activity for the purpose of providing the persona an opportunity to regain self-control.</a:t>
            </a:r>
          </a:p>
          <a:p>
            <a:pPr marL="0" indent="0">
              <a:buNone/>
            </a:pPr>
            <a:r>
              <a:rPr lang="en-US" sz="1500" dirty="0"/>
              <a:t>5. Seclusion - the placement of a person alone in a room from which exit is prohibited by a staff person or a mechanism such as a lock, a device, or an object positioned to hold the door closed or otherwise prevent the person from leaving the room. Or involuntarily removing or separating a person from an area, activity, situation, or social contact with other as blocking or preventing the person’s return.</a:t>
            </a:r>
          </a:p>
          <a:p>
            <a:pPr marL="0" indent="0">
              <a:buNone/>
            </a:pPr>
            <a:r>
              <a:rPr lang="en-US" sz="1500" dirty="0"/>
              <a:t>6. Aversive Procedure - application of an aversive stimulus contingent upon the occurrence of a behavior for the purposes of reducing or eliminating the behavior</a:t>
            </a:r>
          </a:p>
          <a:p>
            <a:pPr marL="0" indent="0">
              <a:buNone/>
            </a:pPr>
            <a:r>
              <a:rPr lang="en-US" sz="1500" dirty="0"/>
              <a:t>7. Aversive Stimulus - means an object, event, or situation that is presented immediately following a behavior in an attempt to suppress the behavior. Typically, an aversive stimulus is unpleasant and penalizes or confines.</a:t>
            </a:r>
          </a:p>
          <a:p>
            <a:pPr marL="0" indent="0">
              <a:buNone/>
            </a:pPr>
            <a:r>
              <a:rPr lang="en-US" sz="1500" dirty="0"/>
              <a:t>8. Deprivation Procedure - removal of a positive reinforcer following a response resulting in, or intended to result in, a decrease in the frequency, duration, or intensity of that response Oftentimes the positive reinforcer available is goods, services, or activities to which the person is normally entitled. The removal is often in the form of a delay or postponement of the positive reinforcer.</a:t>
            </a:r>
          </a:p>
        </p:txBody>
      </p:sp>
    </p:spTree>
    <p:extLst>
      <p:ext uri="{BB962C8B-B14F-4D97-AF65-F5344CB8AC3E}">
        <p14:creationId xmlns:p14="http://schemas.microsoft.com/office/powerpoint/2010/main" val="236786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96013-843F-0600-E220-C7FBC3BFA62F}"/>
              </a:ext>
            </a:extLst>
          </p:cNvPr>
          <p:cNvSpPr>
            <a:spLocks noGrp="1"/>
          </p:cNvSpPr>
          <p:nvPr>
            <p:ph type="title"/>
          </p:nvPr>
        </p:nvSpPr>
        <p:spPr/>
        <p:txBody>
          <a:bodyPr>
            <a:normAutofit/>
          </a:bodyPr>
          <a:lstStyle/>
          <a:p>
            <a:r>
              <a:rPr lang="en-US" dirty="0"/>
              <a:t>Person Centered Planning</a:t>
            </a:r>
            <a:br>
              <a:rPr lang="en-US" dirty="0"/>
            </a:br>
            <a:r>
              <a:rPr lang="en-US" dirty="0"/>
              <a:t> </a:t>
            </a:r>
            <a:r>
              <a:rPr lang="en-US" sz="4000" dirty="0"/>
              <a:t>MN</a:t>
            </a:r>
            <a:r>
              <a:rPr lang="en-US" dirty="0"/>
              <a:t> </a:t>
            </a:r>
            <a:r>
              <a:rPr lang="en-US" sz="4400" dirty="0"/>
              <a:t>Statutes 245D.07 Subd. 1a. </a:t>
            </a:r>
            <a:br>
              <a:rPr lang="en-US" sz="4400" dirty="0"/>
            </a:br>
            <a:endParaRPr lang="en-US" sz="4400" dirty="0"/>
          </a:p>
        </p:txBody>
      </p:sp>
    </p:spTree>
    <p:extLst>
      <p:ext uri="{BB962C8B-B14F-4D97-AF65-F5344CB8AC3E}">
        <p14:creationId xmlns:p14="http://schemas.microsoft.com/office/powerpoint/2010/main" val="4142202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6FF6-470F-F423-4AFD-093E05B34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56FD0-E5DC-07D1-FF03-7F2E6A43A457}"/>
              </a:ext>
            </a:extLst>
          </p:cNvPr>
          <p:cNvSpPr>
            <a:spLocks noGrp="1"/>
          </p:cNvSpPr>
          <p:nvPr>
            <p:ph type="title"/>
          </p:nvPr>
        </p:nvSpPr>
        <p:spPr/>
        <p:txBody>
          <a:bodyPr>
            <a:normAutofit/>
          </a:bodyPr>
          <a:lstStyle/>
          <a:p>
            <a:r>
              <a:rPr lang="en-US" sz="4000" dirty="0"/>
              <a:t>Person Centered Service Planning</a:t>
            </a:r>
          </a:p>
        </p:txBody>
      </p:sp>
      <p:sp>
        <p:nvSpPr>
          <p:cNvPr id="3" name="Content Placeholder 2">
            <a:extLst>
              <a:ext uri="{FF2B5EF4-FFF2-40B4-BE49-F238E27FC236}">
                <a16:creationId xmlns:a16="http://schemas.microsoft.com/office/drawing/2014/main" id="{4EC65233-AE59-A23A-2447-DA1754FFA908}"/>
              </a:ext>
            </a:extLst>
          </p:cNvPr>
          <p:cNvSpPr>
            <a:spLocks noGrp="1"/>
          </p:cNvSpPr>
          <p:nvPr>
            <p:ph idx="1"/>
          </p:nvPr>
        </p:nvSpPr>
        <p:spPr/>
        <p:txBody>
          <a:bodyPr vert="horz" lIns="91440" tIns="45720" rIns="91440" bIns="45720" rtlCol="0" anchor="t">
            <a:normAutofit fontScale="77500" lnSpcReduction="20000"/>
          </a:bodyPr>
          <a:lstStyle/>
          <a:p>
            <a:pPr marL="0" indent="0">
              <a:buNone/>
            </a:pPr>
            <a:r>
              <a:rPr lang="en-US" b="1" dirty="0"/>
              <a:t>Person-centered service planning and delivery is service that</a:t>
            </a:r>
            <a:r>
              <a:rPr lang="en-US" dirty="0"/>
              <a:t>:</a:t>
            </a:r>
          </a:p>
          <a:p>
            <a:r>
              <a:rPr lang="en-US" dirty="0"/>
              <a:t>identifies and supports what is important to the person as well as what is important for the person, including preferences for when, how, and by whom direct support service is provided;</a:t>
            </a:r>
          </a:p>
          <a:p>
            <a:r>
              <a:rPr lang="en-US" dirty="0"/>
              <a:t>uses that information to identify outcomes the person desires; and</a:t>
            </a:r>
          </a:p>
          <a:p>
            <a:r>
              <a:rPr lang="en-US" dirty="0"/>
              <a:t>respects each person's history, dignity, and cultural background;</a:t>
            </a:r>
          </a:p>
          <a:p>
            <a:pPr marL="0" indent="0">
              <a:buNone/>
            </a:pPr>
            <a:endParaRPr lang="en-US" dirty="0"/>
          </a:p>
          <a:p>
            <a:pPr marL="0" indent="0">
              <a:buNone/>
            </a:pPr>
            <a:r>
              <a:rPr lang="en-US" b="1" dirty="0"/>
              <a:t>Self-determination that supports and provides:</a:t>
            </a:r>
          </a:p>
          <a:p>
            <a:pPr marL="0" indent="0">
              <a:buNone/>
            </a:pPr>
            <a:r>
              <a:rPr lang="en-US" dirty="0"/>
              <a:t>• opportunities for the development and exercise of functional and age-appropriate skills, decision making and choice, personal advocacy, and communication; and</a:t>
            </a:r>
          </a:p>
          <a:p>
            <a:pPr marL="0" indent="0">
              <a:buNone/>
            </a:pPr>
            <a:r>
              <a:rPr lang="en-US" dirty="0"/>
              <a:t>• the affirmation and protection of each person's civil and legal rights; </a:t>
            </a:r>
          </a:p>
        </p:txBody>
      </p:sp>
      <p:pic>
        <p:nvPicPr>
          <p:cNvPr id="6" name="Picture Placeholder 5">
            <a:extLst>
              <a:ext uri="{FF2B5EF4-FFF2-40B4-BE49-F238E27FC236}">
                <a16:creationId xmlns:a16="http://schemas.microsoft.com/office/drawing/2014/main" id="{9FED7B65-A42D-E3B5-0545-DB8CF1DFF159}"/>
              </a:ext>
            </a:extLst>
          </p:cNvPr>
          <p:cNvPicPr>
            <a:picLocks noGrp="1" noChangeAspect="1"/>
          </p:cNvPicPr>
          <p:nvPr>
            <p:ph type="pic" sz="quarter" idx="13"/>
          </p:nvPr>
        </p:nvPicPr>
        <p:blipFill>
          <a:blip r:embed="rId2"/>
          <a:srcRect l="-1446" r="26510"/>
          <a:stretch>
            <a:fillRect/>
          </a:stretch>
        </p:blipFill>
        <p:spPr>
          <a:xfrm rot="5400000">
            <a:off x="10025856" y="202408"/>
            <a:ext cx="1838325" cy="1839912"/>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pic>
    </p:spTree>
    <p:extLst>
      <p:ext uri="{BB962C8B-B14F-4D97-AF65-F5344CB8AC3E}">
        <p14:creationId xmlns:p14="http://schemas.microsoft.com/office/powerpoint/2010/main" val="51450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BEEBC-38FC-3811-91E1-DECDB92D6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A9DCA8-A242-F630-D1C3-E4FB417D7D59}"/>
              </a:ext>
            </a:extLst>
          </p:cNvPr>
          <p:cNvSpPr>
            <a:spLocks noGrp="1"/>
          </p:cNvSpPr>
          <p:nvPr>
            <p:ph type="title"/>
          </p:nvPr>
        </p:nvSpPr>
        <p:spPr>
          <a:xfrm>
            <a:off x="838200" y="365125"/>
            <a:ext cx="7315200" cy="1325563"/>
          </a:xfrm>
        </p:spPr>
        <p:txBody>
          <a:bodyPr anchor="ctr">
            <a:normAutofit fontScale="90000"/>
          </a:bodyPr>
          <a:lstStyle/>
          <a:p>
            <a:r>
              <a:rPr lang="en-US" sz="3700"/>
              <a:t>Person Centered Service Planning </a:t>
            </a:r>
            <a:br>
              <a:rPr lang="en-US" sz="3700"/>
            </a:br>
            <a:endParaRPr lang="en-US" sz="3700"/>
          </a:p>
        </p:txBody>
      </p:sp>
      <p:sp>
        <p:nvSpPr>
          <p:cNvPr id="3" name="Content Placeholder 2">
            <a:extLst>
              <a:ext uri="{FF2B5EF4-FFF2-40B4-BE49-F238E27FC236}">
                <a16:creationId xmlns:a16="http://schemas.microsoft.com/office/drawing/2014/main" id="{1FD501A8-71B8-443F-C0C4-868A1F091CF2}"/>
              </a:ext>
            </a:extLst>
          </p:cNvPr>
          <p:cNvSpPr>
            <a:spLocks noGrp="1"/>
          </p:cNvSpPr>
          <p:nvPr>
            <p:ph idx="1"/>
          </p:nvPr>
        </p:nvSpPr>
        <p:spPr>
          <a:xfrm>
            <a:off x="838200" y="1825625"/>
            <a:ext cx="7315200" cy="4351338"/>
          </a:xfrm>
        </p:spPr>
        <p:txBody>
          <a:bodyPr>
            <a:normAutofit/>
          </a:bodyPr>
          <a:lstStyle/>
          <a:p>
            <a:pPr marL="0" indent="0">
              <a:buNone/>
            </a:pPr>
            <a:r>
              <a:rPr lang="en-US" sz="1800" b="1"/>
              <a:t>Providing the most integrated setting and inclusive service delivery that supports, promotes, and allows:</a:t>
            </a:r>
          </a:p>
          <a:p>
            <a:pPr marL="0" indent="0">
              <a:buNone/>
            </a:pPr>
            <a:r>
              <a:rPr lang="en-US" sz="1800" b="1"/>
              <a:t>• </a:t>
            </a:r>
            <a:r>
              <a:rPr lang="en-US" sz="1800"/>
              <a:t>inclusion and participation in the person's community as desired by the person in a manner that enables the person to interact with nondisabled persons to the fullest extent possible and supports the person in developing and maintaining a role as a valued community member;</a:t>
            </a:r>
          </a:p>
          <a:p>
            <a:pPr marL="0" indent="0">
              <a:buNone/>
            </a:pPr>
            <a:r>
              <a:rPr lang="en-US" sz="1800"/>
              <a:t>• opportunities for self-sufficiency as well as developing and maintaining social relationships and natural supports; and</a:t>
            </a:r>
          </a:p>
          <a:p>
            <a:pPr marL="0" indent="0">
              <a:buNone/>
            </a:pPr>
            <a:r>
              <a:rPr lang="en-US" sz="1800"/>
              <a:t>• a balance between risk and opportunity, meaning the least restrictive supports or interventions necessary are provided in the most integrated settings in the most inclusive manner possible to support the person to engage in activities of the person's own choosing that may otherwise present a risk to the person's health, safety, or rights</a:t>
            </a:r>
          </a:p>
        </p:txBody>
      </p:sp>
      <p:pic>
        <p:nvPicPr>
          <p:cNvPr id="5" name="Picture Placeholder 4">
            <a:extLst>
              <a:ext uri="{FF2B5EF4-FFF2-40B4-BE49-F238E27FC236}">
                <a16:creationId xmlns:a16="http://schemas.microsoft.com/office/drawing/2014/main" id="{A26986D1-8CC5-2CA1-3C0F-E881EACFD64E}"/>
              </a:ext>
            </a:extLst>
          </p:cNvPr>
          <p:cNvPicPr>
            <a:picLocks noGrp="1" noChangeAspect="1"/>
          </p:cNvPicPr>
          <p:nvPr>
            <p:ph type="pic" sz="quarter" idx="13"/>
          </p:nvPr>
        </p:nvPicPr>
        <p:blipFill>
          <a:blip r:embed="rId2"/>
          <a:srcRect l="10214" t="1242" r="14788" b="-1239"/>
          <a:stretch>
            <a:fillRect/>
          </a:stretch>
        </p:blipFill>
        <p:spPr>
          <a:xfrm>
            <a:off x="8924739" y="285023"/>
            <a:ext cx="2882900" cy="288290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a:noFill/>
        </p:spPr>
      </p:pic>
    </p:spTree>
    <p:extLst>
      <p:ext uri="{BB962C8B-B14F-4D97-AF65-F5344CB8AC3E}">
        <p14:creationId xmlns:p14="http://schemas.microsoft.com/office/powerpoint/2010/main" val="1179328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90830-003B-4AFD-42D9-619B63EBF4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4BF41-6787-FD5F-6D07-4B1195B27478}"/>
              </a:ext>
            </a:extLst>
          </p:cNvPr>
          <p:cNvSpPr>
            <a:spLocks noGrp="1"/>
          </p:cNvSpPr>
          <p:nvPr>
            <p:ph type="title"/>
          </p:nvPr>
        </p:nvSpPr>
        <p:spPr/>
        <p:txBody>
          <a:bodyPr>
            <a:normAutofit/>
          </a:bodyPr>
          <a:lstStyle/>
          <a:p>
            <a:r>
              <a:rPr lang="en-US" sz="2800" dirty="0"/>
              <a:t>Person Centered Service Planning is to ensure:</a:t>
            </a:r>
          </a:p>
        </p:txBody>
      </p:sp>
      <p:sp>
        <p:nvSpPr>
          <p:cNvPr id="3" name="Content Placeholder 2">
            <a:extLst>
              <a:ext uri="{FF2B5EF4-FFF2-40B4-BE49-F238E27FC236}">
                <a16:creationId xmlns:a16="http://schemas.microsoft.com/office/drawing/2014/main" id="{86BD44A2-7DEB-8C80-4733-FC5E3765209C}"/>
              </a:ext>
            </a:extLst>
          </p:cNvPr>
          <p:cNvSpPr>
            <a:spLocks noGrp="1"/>
          </p:cNvSpPr>
          <p:nvPr>
            <p:ph idx="1"/>
          </p:nvPr>
        </p:nvSpPr>
        <p:spPr/>
        <p:txBody>
          <a:bodyPr vert="horz" lIns="91440" tIns="45720" rIns="91440" bIns="45720" rtlCol="0" anchor="t">
            <a:normAutofit fontScale="62500" lnSpcReduction="20000"/>
          </a:bodyPr>
          <a:lstStyle/>
          <a:p>
            <a:pPr marL="0" indent="0">
              <a:lnSpc>
                <a:spcPct val="120000"/>
              </a:lnSpc>
              <a:buNone/>
            </a:pPr>
            <a:r>
              <a:rPr lang="en-US" dirty="0">
                <a:latin typeface="Figtree"/>
              </a:rPr>
              <a:t>1. The opportunity for people to make their own choices whenever possible to support what makes them an individual – their history, personality, and cultural background.</a:t>
            </a:r>
          </a:p>
          <a:p>
            <a:pPr marL="0" indent="0">
              <a:lnSpc>
                <a:spcPct val="120000"/>
              </a:lnSpc>
              <a:buNone/>
            </a:pPr>
            <a:r>
              <a:rPr lang="en-US" dirty="0">
                <a:latin typeface="Figtree"/>
              </a:rPr>
              <a:t>2. Respect for individual rights and supportive of the individual's daily needs and preferences.</a:t>
            </a:r>
          </a:p>
          <a:p>
            <a:pPr marL="0" indent="0">
              <a:lnSpc>
                <a:spcPct val="120000"/>
              </a:lnSpc>
              <a:buNone/>
            </a:pPr>
            <a:r>
              <a:rPr lang="en-US" dirty="0">
                <a:latin typeface="Figtree"/>
              </a:rPr>
              <a:t>3. Inclusive service delivery that promotes self determination and personal advocacy.</a:t>
            </a:r>
          </a:p>
          <a:p>
            <a:pPr marL="0" indent="0">
              <a:lnSpc>
                <a:spcPct val="120000"/>
              </a:lnSpc>
              <a:buNone/>
            </a:pPr>
            <a:r>
              <a:rPr lang="en-US" dirty="0">
                <a:latin typeface="Figtree"/>
              </a:rPr>
              <a:t>4. Growth in the least restrictive, and most integrated setting as possible.</a:t>
            </a:r>
          </a:p>
          <a:p>
            <a:pPr marL="0" indent="0">
              <a:lnSpc>
                <a:spcPct val="120000"/>
              </a:lnSpc>
              <a:buNone/>
            </a:pPr>
            <a:r>
              <a:rPr lang="en-US" dirty="0">
                <a:latin typeface="Figtree"/>
              </a:rPr>
              <a:t>5. Services are provided in the most inclusive environment possible to enable the development of social relationships and natural supports.</a:t>
            </a:r>
          </a:p>
          <a:p>
            <a:pPr marL="0" indent="0">
              <a:lnSpc>
                <a:spcPct val="120000"/>
              </a:lnSpc>
              <a:buNone/>
            </a:pPr>
            <a:r>
              <a:rPr lang="en-US" dirty="0">
                <a:latin typeface="Figtree"/>
              </a:rPr>
              <a:t>6. Participation in each person we support’s community – in so much as that person is able and desires to. This will provide the opportunity for interaction with peers and nondisabled persons. </a:t>
            </a:r>
          </a:p>
        </p:txBody>
      </p:sp>
      <p:pic>
        <p:nvPicPr>
          <p:cNvPr id="6" name="Picture Placeholder 5">
            <a:extLst>
              <a:ext uri="{FF2B5EF4-FFF2-40B4-BE49-F238E27FC236}">
                <a16:creationId xmlns:a16="http://schemas.microsoft.com/office/drawing/2014/main" id="{DBE7148B-29E9-BE6C-82A9-D36B84FA69C0}"/>
              </a:ext>
            </a:extLst>
          </p:cNvPr>
          <p:cNvPicPr>
            <a:picLocks noGrp="1" noChangeAspect="1"/>
          </p:cNvPicPr>
          <p:nvPr>
            <p:ph type="pic" sz="quarter" idx="13"/>
          </p:nvPr>
        </p:nvPicPr>
        <p:blipFill>
          <a:blip r:embed="rId2"/>
          <a:srcRect l="33094" r="296"/>
          <a:stretch>
            <a:fillRect/>
          </a:stretch>
        </p:blipFill>
        <p:spPr>
          <a:xfrm>
            <a:off x="9997281" y="259556"/>
            <a:ext cx="1838325" cy="1839912"/>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pic>
    </p:spTree>
    <p:extLst>
      <p:ext uri="{BB962C8B-B14F-4D97-AF65-F5344CB8AC3E}">
        <p14:creationId xmlns:p14="http://schemas.microsoft.com/office/powerpoint/2010/main" val="119445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C5798-5369-73E7-2C16-017BD4827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459BF-7416-AFF5-D06E-AC27FE8AC4A2}"/>
              </a:ext>
            </a:extLst>
          </p:cNvPr>
          <p:cNvSpPr>
            <a:spLocks noGrp="1"/>
          </p:cNvSpPr>
          <p:nvPr>
            <p:ph type="title"/>
          </p:nvPr>
        </p:nvSpPr>
        <p:spPr>
          <a:xfrm>
            <a:off x="838200" y="365125"/>
            <a:ext cx="7315200" cy="1325563"/>
          </a:xfrm>
        </p:spPr>
        <p:txBody>
          <a:bodyPr anchor="ctr">
            <a:normAutofit/>
          </a:bodyPr>
          <a:lstStyle/>
          <a:p>
            <a:r>
              <a:rPr lang="en-US" sz="2400" dirty="0"/>
              <a:t>Person Centered Service Planning Continued… </a:t>
            </a:r>
          </a:p>
        </p:txBody>
      </p:sp>
      <p:sp>
        <p:nvSpPr>
          <p:cNvPr id="3" name="Content Placeholder 2">
            <a:extLst>
              <a:ext uri="{FF2B5EF4-FFF2-40B4-BE49-F238E27FC236}">
                <a16:creationId xmlns:a16="http://schemas.microsoft.com/office/drawing/2014/main" id="{61782F09-8F11-46FA-CDD1-3E0BA23E1D49}"/>
              </a:ext>
            </a:extLst>
          </p:cNvPr>
          <p:cNvSpPr>
            <a:spLocks noGrp="1"/>
          </p:cNvSpPr>
          <p:nvPr>
            <p:ph idx="1"/>
          </p:nvPr>
        </p:nvSpPr>
        <p:spPr>
          <a:xfrm>
            <a:off x="838200" y="1825625"/>
            <a:ext cx="7315200" cy="4351338"/>
          </a:xfrm>
        </p:spPr>
        <p:txBody>
          <a:bodyPr>
            <a:normAutofit/>
          </a:bodyPr>
          <a:lstStyle/>
          <a:p>
            <a:pPr marL="0" indent="0">
              <a:buNone/>
            </a:pPr>
            <a:r>
              <a:rPr lang="en-US" sz="1800" dirty="0"/>
              <a:t>7. Providing the most integrated setting and inclusive service delivery that supports, promotes, and allows:</a:t>
            </a:r>
          </a:p>
          <a:p>
            <a:r>
              <a:rPr lang="en-US" sz="1800" dirty="0"/>
              <a:t>inclusion and participation in the person's community as desired by the person in a manner that enables the person to interact with nondisabled persons to the fullest extent possible and supports the person in developing and maintaining a role as a valued community member;</a:t>
            </a:r>
          </a:p>
          <a:p>
            <a:r>
              <a:rPr lang="en-US" sz="1800" dirty="0"/>
              <a:t>opportunities for self-sufficiency as well as developing and maintaining social relationships and natural supports; and</a:t>
            </a:r>
          </a:p>
          <a:p>
            <a:r>
              <a:rPr lang="en-US" sz="1800" dirty="0"/>
              <a:t>a balance between risk and opportunity, meaning the least restrictive supports or interventions necessary are provided in the most integrated settings in the most inclusive manner possible to support the person to engage in activities of the person's own choosing that may otherwise present a risk to the person's health, safety, or rights</a:t>
            </a:r>
          </a:p>
        </p:txBody>
      </p:sp>
      <p:pic>
        <p:nvPicPr>
          <p:cNvPr id="5" name="Picture Placeholder 4">
            <a:extLst>
              <a:ext uri="{FF2B5EF4-FFF2-40B4-BE49-F238E27FC236}">
                <a16:creationId xmlns:a16="http://schemas.microsoft.com/office/drawing/2014/main" id="{C87248E0-3296-8FA1-D695-7B42DBEA6AE6}"/>
              </a:ext>
            </a:extLst>
          </p:cNvPr>
          <p:cNvPicPr>
            <a:picLocks noGrp="1" noChangeAspect="1"/>
          </p:cNvPicPr>
          <p:nvPr>
            <p:ph type="pic" sz="quarter" idx="13"/>
          </p:nvPr>
        </p:nvPicPr>
        <p:blipFill>
          <a:blip r:embed="rId2"/>
          <a:srcRect l="10077" t="-2778" r="14926" b="2781"/>
          <a:stretch>
            <a:fillRect/>
          </a:stretch>
        </p:blipFill>
        <p:spPr>
          <a:xfrm>
            <a:off x="8924739" y="285023"/>
            <a:ext cx="2882900" cy="288290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a:noFill/>
        </p:spPr>
      </p:pic>
    </p:spTree>
    <p:extLst>
      <p:ext uri="{BB962C8B-B14F-4D97-AF65-F5344CB8AC3E}">
        <p14:creationId xmlns:p14="http://schemas.microsoft.com/office/powerpoint/2010/main" val="3029306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32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60447-F7A5-187F-E839-87397C49ABE3}"/>
              </a:ext>
            </a:extLst>
          </p:cNvPr>
          <p:cNvSpPr>
            <a:spLocks noGrp="1"/>
          </p:cNvSpPr>
          <p:nvPr>
            <p:ph type="title"/>
          </p:nvPr>
        </p:nvSpPr>
        <p:spPr>
          <a:xfrm>
            <a:off x="831850" y="1383813"/>
            <a:ext cx="10515600" cy="2852737"/>
          </a:xfrm>
        </p:spPr>
        <p:txBody>
          <a:bodyPr anchor="b">
            <a:normAutofit/>
          </a:bodyPr>
          <a:lstStyle/>
          <a:p>
            <a:r>
              <a:rPr lang="en-US" dirty="0"/>
              <a:t>Service-Related Rights</a:t>
            </a:r>
          </a:p>
        </p:txBody>
      </p:sp>
    </p:spTree>
    <p:extLst>
      <p:ext uri="{BB962C8B-B14F-4D97-AF65-F5344CB8AC3E}">
        <p14:creationId xmlns:p14="http://schemas.microsoft.com/office/powerpoint/2010/main" val="403571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BA8F0-0F56-679C-05A5-3CD5BDC6FE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758CD-845A-8032-6FA1-679B076EE07F}"/>
              </a:ext>
            </a:extLst>
          </p:cNvPr>
          <p:cNvSpPr>
            <a:spLocks noGrp="1"/>
          </p:cNvSpPr>
          <p:nvPr>
            <p:ph type="title"/>
          </p:nvPr>
        </p:nvSpPr>
        <p:spPr>
          <a:xfrm>
            <a:off x="838200" y="365125"/>
            <a:ext cx="7315200" cy="1325563"/>
          </a:xfrm>
        </p:spPr>
        <p:txBody>
          <a:bodyPr anchor="ctr">
            <a:normAutofit/>
          </a:bodyPr>
          <a:lstStyle/>
          <a:p>
            <a:r>
              <a:rPr lang="en-US" sz="2800" dirty="0"/>
              <a:t>Service-Related Rights</a:t>
            </a:r>
            <a:br>
              <a:rPr lang="en-US" sz="2800" dirty="0"/>
            </a:br>
            <a:br>
              <a:rPr lang="en-US" sz="2800" dirty="0"/>
            </a:br>
            <a:r>
              <a:rPr lang="en-US" sz="2000" dirty="0"/>
              <a:t>A person’s service-related rights include the right to:</a:t>
            </a:r>
          </a:p>
        </p:txBody>
      </p:sp>
      <p:sp>
        <p:nvSpPr>
          <p:cNvPr id="3" name="Content Placeholder 2">
            <a:extLst>
              <a:ext uri="{FF2B5EF4-FFF2-40B4-BE49-F238E27FC236}">
                <a16:creationId xmlns:a16="http://schemas.microsoft.com/office/drawing/2014/main" id="{9FE67CA6-19C1-8310-10AF-D17AD94E1ADF}"/>
              </a:ext>
            </a:extLst>
          </p:cNvPr>
          <p:cNvSpPr>
            <a:spLocks noGrp="1"/>
          </p:cNvSpPr>
          <p:nvPr>
            <p:ph idx="1"/>
          </p:nvPr>
        </p:nvSpPr>
        <p:spPr>
          <a:xfrm>
            <a:off x="838200" y="1825625"/>
            <a:ext cx="7315200" cy="3761359"/>
          </a:xfrm>
        </p:spPr>
        <p:txBody>
          <a:bodyPr>
            <a:normAutofit/>
          </a:bodyPr>
          <a:lstStyle/>
          <a:p>
            <a:pPr marL="342900" indent="-342900">
              <a:buAutoNum type="arabicPeriod"/>
            </a:pPr>
            <a:r>
              <a:rPr lang="en-US" sz="1800" dirty="0"/>
              <a:t>Take part in the development and evaluation of the services that will be  provided to me.</a:t>
            </a:r>
          </a:p>
          <a:p>
            <a:pPr marL="347472" indent="-347472">
              <a:buNone/>
            </a:pPr>
            <a:r>
              <a:rPr lang="en-US" sz="1800" dirty="0"/>
              <a:t>2.   Have services and supports identified in the coordinated service and support plan and the coordinated service and support plan addendum provided in a manner that respects and takes into consideration the person’s preferences according to the requirements of 245D.07 &amp; 245D.071.</a:t>
            </a:r>
          </a:p>
          <a:p>
            <a:pPr marL="347472" indent="-347472">
              <a:buNone/>
            </a:pPr>
            <a:r>
              <a:rPr lang="en-US" sz="1800" dirty="0"/>
              <a:t>3.   Refuse or terminate services and be informed about what will happen if I refuse or terminate services.</a:t>
            </a:r>
          </a:p>
          <a:p>
            <a:pPr marL="347472" indent="-347472">
              <a:buNone/>
            </a:pPr>
            <a:r>
              <a:rPr lang="en-US" sz="1800" dirty="0"/>
              <a:t>4.   Know, before I start to receive services from this program, if the program has the skills and ability to meet my service and support needs.</a:t>
            </a:r>
          </a:p>
        </p:txBody>
      </p:sp>
      <p:pic>
        <p:nvPicPr>
          <p:cNvPr id="5" name="Picture Placeholder 4">
            <a:extLst>
              <a:ext uri="{FF2B5EF4-FFF2-40B4-BE49-F238E27FC236}">
                <a16:creationId xmlns:a16="http://schemas.microsoft.com/office/drawing/2014/main" id="{8F9FAD9F-74E2-5FE9-B29C-3DCE2EDD3293}"/>
              </a:ext>
            </a:extLst>
          </p:cNvPr>
          <p:cNvPicPr>
            <a:picLocks noGrp="1" noChangeAspect="1"/>
          </p:cNvPicPr>
          <p:nvPr>
            <p:ph type="pic" sz="quarter" idx="13"/>
          </p:nvPr>
        </p:nvPicPr>
        <p:blipFill>
          <a:blip r:embed="rId3"/>
          <a:srcRect l="16675" r="16675"/>
          <a:stretch/>
        </p:blipFill>
        <p:spPr>
          <a:xfrm>
            <a:off x="8924739" y="285023"/>
            <a:ext cx="2882900" cy="288290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pic>
    </p:spTree>
    <p:extLst>
      <p:ext uri="{BB962C8B-B14F-4D97-AF65-F5344CB8AC3E}">
        <p14:creationId xmlns:p14="http://schemas.microsoft.com/office/powerpoint/2010/main" val="616330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2FE3-9F7B-3362-4DF4-6531547FAE75}"/>
              </a:ext>
            </a:extLst>
          </p:cNvPr>
          <p:cNvSpPr>
            <a:spLocks noGrp="1"/>
          </p:cNvSpPr>
          <p:nvPr>
            <p:ph type="title"/>
          </p:nvPr>
        </p:nvSpPr>
        <p:spPr/>
        <p:txBody>
          <a:bodyPr/>
          <a:lstStyle/>
          <a:p>
            <a:r>
              <a:rPr lang="en-US" dirty="0"/>
              <a:t>Service-related Rights - Continued</a:t>
            </a:r>
          </a:p>
        </p:txBody>
      </p:sp>
      <p:sp>
        <p:nvSpPr>
          <p:cNvPr id="3" name="Content Placeholder 2">
            <a:extLst>
              <a:ext uri="{FF2B5EF4-FFF2-40B4-BE49-F238E27FC236}">
                <a16:creationId xmlns:a16="http://schemas.microsoft.com/office/drawing/2014/main" id="{4ACE7354-D6F6-5570-25C6-E4BF010B4161}"/>
              </a:ext>
            </a:extLst>
          </p:cNvPr>
          <p:cNvSpPr>
            <a:spLocks noGrp="1"/>
          </p:cNvSpPr>
          <p:nvPr>
            <p:ph idx="1"/>
          </p:nvPr>
        </p:nvSpPr>
        <p:spPr/>
        <p:txBody>
          <a:bodyPr>
            <a:normAutofit/>
          </a:bodyPr>
          <a:lstStyle/>
          <a:p>
            <a:pPr marL="0" indent="0">
              <a:lnSpc>
                <a:spcPct val="100000"/>
              </a:lnSpc>
              <a:buNone/>
            </a:pPr>
            <a:r>
              <a:rPr lang="en-US" sz="1800" dirty="0"/>
              <a:t>5. Know the conditions and terms governing the provision of services, including the program’s admission criteria and policies and procedures related to temporary service suspension and service termination</a:t>
            </a:r>
          </a:p>
          <a:p>
            <a:pPr marL="0" indent="0">
              <a:lnSpc>
                <a:spcPct val="100000"/>
              </a:lnSpc>
              <a:buNone/>
            </a:pPr>
            <a:r>
              <a:rPr lang="en-US" sz="1800" dirty="0"/>
              <a:t>6. Have the program help coordinate and ensure the continuity of my care if I transfer to another provider.</a:t>
            </a:r>
          </a:p>
          <a:p>
            <a:pPr marL="0" indent="0">
              <a:lnSpc>
                <a:spcPct val="100000"/>
              </a:lnSpc>
              <a:buNone/>
            </a:pPr>
            <a:r>
              <a:rPr lang="en-US" sz="1800" dirty="0"/>
              <a:t>7. Know what services this program provides and how much they cost, regardless of who will be paying for the services, and to be notified if those charges change.</a:t>
            </a:r>
          </a:p>
          <a:p>
            <a:pPr marL="0" indent="0">
              <a:lnSpc>
                <a:spcPct val="100000"/>
              </a:lnSpc>
              <a:buNone/>
            </a:pPr>
            <a:r>
              <a:rPr lang="en-US" sz="1800" dirty="0"/>
              <a:t>8. Know, before I start to receive services, if the cost of my care will be paid for by insurance, government funding, or other sources, and be told of any charges I may have to pay.</a:t>
            </a:r>
          </a:p>
          <a:p>
            <a:pPr marL="0" indent="0">
              <a:lnSpc>
                <a:spcPct val="100000"/>
              </a:lnSpc>
              <a:buNone/>
            </a:pPr>
            <a:r>
              <a:rPr lang="en-US" sz="1800" dirty="0"/>
              <a:t>9. To have staff that are competent and trained, who has professional certification or licensure, as required, and who meets additional qualifications identified in the person’s coordinated service and support plan or coordinated service and support plan addendum.</a:t>
            </a:r>
          </a:p>
        </p:txBody>
      </p:sp>
    </p:spTree>
    <p:extLst>
      <p:ext uri="{BB962C8B-B14F-4D97-AF65-F5344CB8AC3E}">
        <p14:creationId xmlns:p14="http://schemas.microsoft.com/office/powerpoint/2010/main" val="2811070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35834-837A-DB82-009E-B6D7E2E7D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08788A-6878-FCC2-933C-45E86472313A}"/>
              </a:ext>
            </a:extLst>
          </p:cNvPr>
          <p:cNvSpPr>
            <a:spLocks noGrp="1"/>
          </p:cNvSpPr>
          <p:nvPr>
            <p:ph type="title"/>
          </p:nvPr>
        </p:nvSpPr>
        <p:spPr>
          <a:xfrm>
            <a:off x="831850" y="1383813"/>
            <a:ext cx="10515600" cy="2852737"/>
          </a:xfrm>
        </p:spPr>
        <p:txBody>
          <a:bodyPr anchor="b">
            <a:normAutofit/>
          </a:bodyPr>
          <a:lstStyle/>
          <a:p>
            <a:r>
              <a:rPr lang="en-US" dirty="0"/>
              <a:t>Protection Related Rights</a:t>
            </a:r>
          </a:p>
        </p:txBody>
      </p:sp>
    </p:spTree>
    <p:extLst>
      <p:ext uri="{BB962C8B-B14F-4D97-AF65-F5344CB8AC3E}">
        <p14:creationId xmlns:p14="http://schemas.microsoft.com/office/powerpoint/2010/main" val="2591230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851AC-F8D6-B5D6-A60B-E1284B156FC8}"/>
              </a:ext>
            </a:extLst>
          </p:cNvPr>
          <p:cNvSpPr>
            <a:spLocks noGrp="1"/>
          </p:cNvSpPr>
          <p:nvPr>
            <p:ph type="title"/>
          </p:nvPr>
        </p:nvSpPr>
        <p:spPr>
          <a:xfrm>
            <a:off x="838200" y="365125"/>
            <a:ext cx="7315200" cy="1325563"/>
          </a:xfrm>
        </p:spPr>
        <p:txBody>
          <a:bodyPr anchor="ctr">
            <a:normAutofit/>
          </a:bodyPr>
          <a:lstStyle/>
          <a:p>
            <a:r>
              <a:rPr lang="en-US" dirty="0"/>
              <a:t>Protection Related Rights </a:t>
            </a:r>
            <a:br>
              <a:rPr lang="en-US" dirty="0"/>
            </a:br>
            <a:endParaRPr lang="en-US" dirty="0"/>
          </a:p>
        </p:txBody>
      </p:sp>
      <p:sp>
        <p:nvSpPr>
          <p:cNvPr id="3" name="Content Placeholder 2">
            <a:extLst>
              <a:ext uri="{FF2B5EF4-FFF2-40B4-BE49-F238E27FC236}">
                <a16:creationId xmlns:a16="http://schemas.microsoft.com/office/drawing/2014/main" id="{20C21D9F-344F-FD61-7F3F-A37568EBD2F4}"/>
              </a:ext>
            </a:extLst>
          </p:cNvPr>
          <p:cNvSpPr>
            <a:spLocks noGrp="1"/>
          </p:cNvSpPr>
          <p:nvPr>
            <p:ph idx="1"/>
          </p:nvPr>
        </p:nvSpPr>
        <p:spPr>
          <a:xfrm>
            <a:off x="838200" y="1825625"/>
            <a:ext cx="7315200" cy="4351338"/>
          </a:xfrm>
        </p:spPr>
        <p:txBody>
          <a:bodyPr vert="horz" lIns="91440" tIns="45720" rIns="91440" bIns="45720" rtlCol="0">
            <a:normAutofit lnSpcReduction="10000"/>
          </a:bodyPr>
          <a:lstStyle/>
          <a:p>
            <a:pPr marL="514350" indent="-514350">
              <a:buAutoNum type="arabicPeriod"/>
            </a:pPr>
            <a:r>
              <a:rPr lang="en-US" sz="1500" dirty="0"/>
              <a:t>Have my personal, financial, service, health, and medical information kept private and be notified if these records have been shared2. Have access to my records and recorded information that the program has about me as allowed by state and federal law, regulation, or rule</a:t>
            </a:r>
          </a:p>
          <a:p>
            <a:pPr marL="514350" indent="-514350">
              <a:buAutoNum type="arabicPeriod"/>
            </a:pPr>
            <a:r>
              <a:rPr lang="en-US" sz="1500" dirty="0"/>
              <a:t>Be free from maltreatment including abuse, neglect or financial exploitation by the program or its staff.</a:t>
            </a:r>
          </a:p>
          <a:p>
            <a:pPr marL="514350" indent="-514350">
              <a:buAutoNum type="arabicPeriod"/>
            </a:pPr>
            <a:r>
              <a:rPr lang="en-US" sz="1500" dirty="0"/>
              <a:t>Be free from staff trying to control my behavior by physically holding me or using a restraint to keep me from moving, giving me medication I don’t want to take or that isn’t prescribed for me, or putting me in time out or seclusion; except if and when manual restraint is needed in an emergency to protect me or others from physical harm by using interventions as part of a positive support transition plan or successor provisions.</a:t>
            </a:r>
          </a:p>
          <a:p>
            <a:pPr marL="514350" indent="-514350">
              <a:buAutoNum type="arabicPeriod"/>
            </a:pPr>
            <a:r>
              <a:rPr lang="en-US" sz="1500" dirty="0"/>
              <a:t>Receive services in a clean and safe environment.</a:t>
            </a:r>
          </a:p>
          <a:p>
            <a:pPr marL="514350" indent="-514350">
              <a:buAutoNum type="arabicPeriod"/>
            </a:pPr>
            <a:r>
              <a:rPr lang="en-US" sz="1500" dirty="0"/>
              <a:t>Be treated with courtesy and respect and have my property treated with respect.</a:t>
            </a:r>
          </a:p>
          <a:p>
            <a:pPr marL="514350" indent="-514350">
              <a:buAutoNum type="arabicPeriod"/>
            </a:pPr>
            <a:r>
              <a:rPr lang="en-US" sz="1500" dirty="0"/>
              <a:t>Be allowed to reasonably follow my cultural and ethnic practices and religion.</a:t>
            </a:r>
          </a:p>
          <a:p>
            <a:pPr marL="514350" indent="-514350">
              <a:buAutoNum type="arabicPeriod"/>
            </a:pPr>
            <a:r>
              <a:rPr lang="en-US" sz="1500" dirty="0"/>
              <a:t>Be free from bias and harassment regarding my race, gender, age, disability, spirituality, and sexual orientation</a:t>
            </a:r>
          </a:p>
          <a:p>
            <a:endParaRPr lang="en-US" sz="1500" dirty="0"/>
          </a:p>
        </p:txBody>
      </p:sp>
      <p:pic>
        <p:nvPicPr>
          <p:cNvPr id="5" name="Picture Placeholder 4">
            <a:extLst>
              <a:ext uri="{FF2B5EF4-FFF2-40B4-BE49-F238E27FC236}">
                <a16:creationId xmlns:a16="http://schemas.microsoft.com/office/drawing/2014/main" id="{9070525E-4712-2D89-1AB1-BE594592DA00}"/>
              </a:ext>
            </a:extLst>
          </p:cNvPr>
          <p:cNvPicPr>
            <a:picLocks noGrp="1" noChangeAspect="1"/>
          </p:cNvPicPr>
          <p:nvPr>
            <p:ph type="pic" sz="quarter" idx="13"/>
          </p:nvPr>
        </p:nvPicPr>
        <p:blipFill>
          <a:blip r:embed="rId2"/>
          <a:srcRect l="6314" t="3634" r="27019" b="-3634"/>
          <a:stretch>
            <a:fillRect/>
          </a:stretch>
        </p:blipFill>
        <p:spPr>
          <a:xfrm>
            <a:off x="8924739" y="285023"/>
            <a:ext cx="2882900" cy="2882900"/>
          </a:xfrm>
          <a:custGeom>
            <a:avLst/>
            <a:gdLst>
              <a:gd name="connsiteX0" fmla="*/ 3170615 w 6341230"/>
              <a:gd name="connsiteY0" fmla="*/ 0 h 6341230"/>
              <a:gd name="connsiteX1" fmla="*/ 6341230 w 6341230"/>
              <a:gd name="connsiteY1" fmla="*/ 3170615 h 6341230"/>
              <a:gd name="connsiteX2" fmla="*/ 3170615 w 6341230"/>
              <a:gd name="connsiteY2" fmla="*/ 6341230 h 6341230"/>
              <a:gd name="connsiteX3" fmla="*/ 0 w 6341230"/>
              <a:gd name="connsiteY3" fmla="*/ 3170615 h 6341230"/>
              <a:gd name="connsiteX4" fmla="*/ 3170615 w 6341230"/>
              <a:gd name="connsiteY4" fmla="*/ 0 h 6341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1230" h="6341230">
                <a:moveTo>
                  <a:pt x="3170615" y="0"/>
                </a:moveTo>
                <a:cubicBezTo>
                  <a:pt x="4921697" y="0"/>
                  <a:pt x="6341230" y="1419533"/>
                  <a:pt x="6341230" y="3170615"/>
                </a:cubicBezTo>
                <a:cubicBezTo>
                  <a:pt x="6341230" y="4921697"/>
                  <a:pt x="4921697" y="6341230"/>
                  <a:pt x="3170615" y="6341230"/>
                </a:cubicBezTo>
                <a:cubicBezTo>
                  <a:pt x="1419533" y="6341230"/>
                  <a:pt x="0" y="4921697"/>
                  <a:pt x="0" y="3170615"/>
                </a:cubicBezTo>
                <a:cubicBezTo>
                  <a:pt x="0" y="1419533"/>
                  <a:pt x="1419533" y="0"/>
                  <a:pt x="3170615" y="0"/>
                </a:cubicBezTo>
                <a:close/>
              </a:path>
            </a:pathLst>
          </a:custGeom>
        </p:spPr>
      </p:pic>
    </p:spTree>
    <p:extLst>
      <p:ext uri="{BB962C8B-B14F-4D97-AF65-F5344CB8AC3E}">
        <p14:creationId xmlns:p14="http://schemas.microsoft.com/office/powerpoint/2010/main" val="253098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7D04-887B-5763-46FA-9603841FFAA0}"/>
              </a:ext>
            </a:extLst>
          </p:cNvPr>
          <p:cNvSpPr>
            <a:spLocks noGrp="1"/>
          </p:cNvSpPr>
          <p:nvPr>
            <p:ph type="title"/>
          </p:nvPr>
        </p:nvSpPr>
        <p:spPr>
          <a:xfrm>
            <a:off x="838200" y="365125"/>
            <a:ext cx="10515600" cy="1325563"/>
          </a:xfrm>
        </p:spPr>
        <p:txBody>
          <a:bodyPr anchor="ctr">
            <a:normAutofit/>
          </a:bodyPr>
          <a:lstStyle/>
          <a:p>
            <a:r>
              <a:rPr lang="en-US" dirty="0"/>
              <a:t>Protection Related Rights Continued</a:t>
            </a:r>
            <a:endParaRPr lang="en-US"/>
          </a:p>
        </p:txBody>
      </p:sp>
      <p:sp>
        <p:nvSpPr>
          <p:cNvPr id="3" name="Content Placeholder 2">
            <a:extLst>
              <a:ext uri="{FF2B5EF4-FFF2-40B4-BE49-F238E27FC236}">
                <a16:creationId xmlns:a16="http://schemas.microsoft.com/office/drawing/2014/main" id="{E1F653E8-9683-6278-C5A7-5FC71077E5D0}"/>
              </a:ext>
            </a:extLst>
          </p:cNvPr>
          <p:cNvSpPr>
            <a:spLocks noGrp="1"/>
          </p:cNvSpPr>
          <p:nvPr>
            <p:ph idx="1"/>
          </p:nvPr>
        </p:nvSpPr>
        <p:spPr>
          <a:xfrm>
            <a:off x="838200" y="1825625"/>
            <a:ext cx="10515600" cy="4351338"/>
          </a:xfrm>
        </p:spPr>
        <p:txBody>
          <a:bodyPr vert="horz" lIns="91440" tIns="45720" rIns="91440" bIns="45720" rtlCol="0">
            <a:normAutofit/>
          </a:bodyPr>
          <a:lstStyle/>
          <a:p>
            <a:pPr marL="0" indent="0">
              <a:buNone/>
            </a:pPr>
            <a:r>
              <a:rPr lang="en-US" sz="1800"/>
              <a:t>9. Be informed about and to use the program's grievance policy and procedures, including knowing how to contact persons responsible for helping me to get my problems with the program resolved and how to file an appeal under the law. </a:t>
            </a:r>
          </a:p>
          <a:p>
            <a:pPr marL="0" indent="0">
              <a:buNone/>
            </a:pPr>
            <a:r>
              <a:rPr lang="en-US" sz="1800"/>
              <a:t>10. Know the names, addresses and phone numbers, websites and email of people who can help me, including the ombudsman, and to be given information about how to file a complaint with these offices.</a:t>
            </a:r>
          </a:p>
          <a:p>
            <a:pPr marL="0" indent="0">
              <a:buNone/>
            </a:pPr>
            <a:r>
              <a:rPr lang="en-US" sz="1800"/>
              <a:t>11. Exercise my rights on my own or have a family member or another person help me exercise my rights, without retaliation from the program.</a:t>
            </a:r>
          </a:p>
          <a:p>
            <a:pPr marL="0" indent="0">
              <a:buNone/>
            </a:pPr>
            <a:r>
              <a:rPr lang="en-US" sz="1800"/>
              <a:t>12. Give or not give written informed consent to take part in any research or experimental treatment.</a:t>
            </a:r>
          </a:p>
          <a:p>
            <a:pPr marL="0" indent="0">
              <a:buNone/>
            </a:pPr>
            <a:r>
              <a:rPr lang="en-US" sz="1800"/>
              <a:t>13. Choose my own friends and spend time with them in the community.</a:t>
            </a:r>
          </a:p>
          <a:p>
            <a:pPr marL="0" indent="0">
              <a:buNone/>
            </a:pPr>
            <a:r>
              <a:rPr lang="en-US" sz="1800"/>
              <a:t>14. Have personal privacy including the right to use the lock on my bedroom and unit door.</a:t>
            </a:r>
          </a:p>
          <a:p>
            <a:pPr marL="0" indent="0">
              <a:buNone/>
            </a:pPr>
            <a:r>
              <a:rPr lang="en-US" sz="1800"/>
              <a:t>15. Take part in activities that I choose in the community.</a:t>
            </a:r>
          </a:p>
          <a:p>
            <a:pPr marL="0" indent="0">
              <a:buNone/>
            </a:pPr>
            <a:r>
              <a:rPr lang="en-US" sz="1800"/>
              <a:t>16. I have access to my personal possessions at anytime, including financial resources</a:t>
            </a:r>
          </a:p>
        </p:txBody>
      </p:sp>
    </p:spTree>
    <p:extLst>
      <p:ext uri="{BB962C8B-B14F-4D97-AF65-F5344CB8AC3E}">
        <p14:creationId xmlns:p14="http://schemas.microsoft.com/office/powerpoint/2010/main" val="2767164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6DF8D-AF44-A391-407B-46490F5A84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BC634-E152-B187-226A-7FD5536FE223}"/>
              </a:ext>
            </a:extLst>
          </p:cNvPr>
          <p:cNvSpPr>
            <a:spLocks noGrp="1"/>
          </p:cNvSpPr>
          <p:nvPr>
            <p:ph type="title"/>
          </p:nvPr>
        </p:nvSpPr>
        <p:spPr>
          <a:xfrm>
            <a:off x="831850" y="1383813"/>
            <a:ext cx="10515600" cy="2852737"/>
          </a:xfrm>
        </p:spPr>
        <p:txBody>
          <a:bodyPr anchor="b">
            <a:normAutofit/>
          </a:bodyPr>
          <a:lstStyle/>
          <a:p>
            <a:r>
              <a:rPr lang="en-US"/>
              <a:t>Rights Restrictions</a:t>
            </a:r>
          </a:p>
        </p:txBody>
      </p:sp>
    </p:spTree>
    <p:extLst>
      <p:ext uri="{BB962C8B-B14F-4D97-AF65-F5344CB8AC3E}">
        <p14:creationId xmlns:p14="http://schemas.microsoft.com/office/powerpoint/2010/main" val="3597520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10B10-B093-FCA4-12FB-0D542138D22A}"/>
              </a:ext>
            </a:extLst>
          </p:cNvPr>
          <p:cNvSpPr>
            <a:spLocks noGrp="1"/>
          </p:cNvSpPr>
          <p:nvPr>
            <p:ph type="title"/>
          </p:nvPr>
        </p:nvSpPr>
        <p:spPr>
          <a:xfrm>
            <a:off x="838200" y="365125"/>
            <a:ext cx="10515600" cy="1325563"/>
          </a:xfrm>
        </p:spPr>
        <p:txBody>
          <a:bodyPr anchor="ctr">
            <a:normAutofit/>
          </a:bodyPr>
          <a:lstStyle/>
          <a:p>
            <a:r>
              <a:rPr lang="en-US" dirty="0"/>
              <a:t>Rights Restrictions</a:t>
            </a:r>
          </a:p>
        </p:txBody>
      </p:sp>
      <p:sp>
        <p:nvSpPr>
          <p:cNvPr id="3" name="Content Placeholder 2">
            <a:extLst>
              <a:ext uri="{FF2B5EF4-FFF2-40B4-BE49-F238E27FC236}">
                <a16:creationId xmlns:a16="http://schemas.microsoft.com/office/drawing/2014/main" id="{595BB57A-E08E-EDDA-9B97-511A6D6ECDA6}"/>
              </a:ext>
            </a:extLst>
          </p:cNvPr>
          <p:cNvSpPr>
            <a:spLocks noGrp="1"/>
          </p:cNvSpPr>
          <p:nvPr>
            <p:ph idx="1"/>
          </p:nvPr>
        </p:nvSpPr>
        <p:spPr>
          <a:xfrm>
            <a:off x="838200" y="1825625"/>
            <a:ext cx="10515600" cy="4351338"/>
          </a:xfrm>
        </p:spPr>
        <p:txBody>
          <a:bodyPr vert="horz" lIns="91440" tIns="45720" rIns="91440" bIns="45720" rtlCol="0">
            <a:normAutofit/>
          </a:bodyPr>
          <a:lstStyle/>
          <a:p>
            <a:r>
              <a:rPr lang="en-US"/>
              <a:t>Restriction of a client’s rights is allowed only if determined necessary to ensure health, safety, and well-being. Any restriction of a client’s rights must be documented in the coordinated service and support plan or coordinated service and support plan addendum. The restriction must be implemented in the least restrictive alternative manner necessary to protect the client and provide the client support to reduce or eliminate the need for the restriction in the most integrated setting and inclusive manner.</a:t>
            </a:r>
          </a:p>
        </p:txBody>
      </p:sp>
    </p:spTree>
    <p:extLst>
      <p:ext uri="{BB962C8B-B14F-4D97-AF65-F5344CB8AC3E}">
        <p14:creationId xmlns:p14="http://schemas.microsoft.com/office/powerpoint/2010/main" val="39389212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D4FF1AAF15564EB2F783C45D0E1306" ma:contentTypeVersion="14" ma:contentTypeDescription="Create a new document." ma:contentTypeScope="" ma:versionID="311496dcb7edf5c254ffa6d4eef01639">
  <xsd:schema xmlns:xsd="http://www.w3.org/2001/XMLSchema" xmlns:xs="http://www.w3.org/2001/XMLSchema" xmlns:p="http://schemas.microsoft.com/office/2006/metadata/properties" xmlns:ns2="e2518fe3-5751-4703-9713-87011c4b1782" xmlns:ns3="c04c4e56-e8e7-446d-9fd3-fab6819a4294" targetNamespace="http://schemas.microsoft.com/office/2006/metadata/properties" ma:root="true" ma:fieldsID="f66519dec832879536ec4a16cd71bf15" ns2:_="" ns3:_="">
    <xsd:import namespace="e2518fe3-5751-4703-9713-87011c4b1782"/>
    <xsd:import namespace="c04c4e56-e8e7-446d-9fd3-fab6819a429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518fe3-5751-4703-9713-87011c4b17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6693c3c-546a-4502-8367-635ac6d27c7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4c4e56-e8e7-446d-9fd3-fab6819a429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7c09a2b-cd6f-465f-91b6-c9a91fcc9264}" ma:internalName="TaxCatchAll" ma:showField="CatchAllData" ma:web="c04c4e56-e8e7-446d-9fd3-fab6819a4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2518fe3-5751-4703-9713-87011c4b1782">
      <Terms xmlns="http://schemas.microsoft.com/office/infopath/2007/PartnerControls"/>
    </lcf76f155ced4ddcb4097134ff3c332f>
    <TaxCatchAll xmlns="c04c4e56-e8e7-446d-9fd3-fab6819a4294" xsi:nil="true"/>
  </documentManagement>
</p:properties>
</file>

<file path=customXml/itemProps1.xml><?xml version="1.0" encoding="utf-8"?>
<ds:datastoreItem xmlns:ds="http://schemas.openxmlformats.org/officeDocument/2006/customXml" ds:itemID="{3A03FABE-EF5B-48CE-B75D-51DE5DE546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518fe3-5751-4703-9713-87011c4b1782"/>
    <ds:schemaRef ds:uri="c04c4e56-e8e7-446d-9fd3-fab6819a42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AA2D95-A627-4BAF-8BEE-9873E6516612}">
  <ds:schemaRefs>
    <ds:schemaRef ds:uri="http://schemas.microsoft.com/sharepoint/v3/contenttype/forms"/>
  </ds:schemaRefs>
</ds:datastoreItem>
</file>

<file path=customXml/itemProps3.xml><?xml version="1.0" encoding="utf-8"?>
<ds:datastoreItem xmlns:ds="http://schemas.openxmlformats.org/officeDocument/2006/customXml" ds:itemID="{AA863922-4BB5-4B42-9CAC-AC3014953DA7}">
  <ds:schemaRefs>
    <ds:schemaRef ds:uri="http://purl.org/dc/elements/1.1/"/>
    <ds:schemaRef ds:uri="http://schemas.microsoft.com/office/2006/documentManagement/types"/>
    <ds:schemaRef ds:uri="http://purl.org/dc/dcmitype/"/>
    <ds:schemaRef ds:uri="http://purl.org/dc/terms/"/>
    <ds:schemaRef ds:uri="http://schemas.microsoft.com/office/2006/metadata/properties"/>
    <ds:schemaRef ds:uri="http://schemas.microsoft.com/office/infopath/2007/PartnerControls"/>
    <ds:schemaRef ds:uri="http://schemas.openxmlformats.org/package/2006/metadata/core-properties"/>
    <ds:schemaRef ds:uri="c04c4e56-e8e7-446d-9fd3-fab6819a4294"/>
    <ds:schemaRef ds:uri="e2518fe3-5751-4703-9713-87011c4b178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246</TotalTime>
  <Words>2211</Words>
  <Application>Microsoft Office PowerPoint</Application>
  <PresentationFormat>Widescreen</PresentationFormat>
  <Paragraphs>87</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Annual Training  Client Rights and Responsibilities  Minnesota Statutes, section 245D.04 &amp;  Person Centered Planning </vt:lpstr>
      <vt:lpstr>Service-Related Rights</vt:lpstr>
      <vt:lpstr>Service-Related Rights  A person’s service-related rights include the right to:</vt:lpstr>
      <vt:lpstr>Service-related Rights - Continued</vt:lpstr>
      <vt:lpstr>Protection Related Rights</vt:lpstr>
      <vt:lpstr>Protection Related Rights  </vt:lpstr>
      <vt:lpstr>Protection Related Rights Continued</vt:lpstr>
      <vt:lpstr>Rights Restrictions</vt:lpstr>
      <vt:lpstr>Rights Restrictions</vt:lpstr>
      <vt:lpstr>Documentation Required For a Rights Restriction</vt:lpstr>
      <vt:lpstr>Other Restrictions  MN Statutes 245D.06 Subd. 5</vt:lpstr>
      <vt:lpstr>Definitions MN Statutes 245D.02</vt:lpstr>
      <vt:lpstr>Definitions MN Statutes 245D.02 Continued </vt:lpstr>
      <vt:lpstr>Person Centered Planning  MN Statutes 245D.07 Subd. 1a.  </vt:lpstr>
      <vt:lpstr>Person Centered Service Planning</vt:lpstr>
      <vt:lpstr>Person Centered Service Planning  </vt:lpstr>
      <vt:lpstr>Person Centered Service Planning is to ensure:</vt:lpstr>
      <vt:lpstr>Person Centered Service Planning Continued…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Craig Nordeen</dc:creator>
  <cp:lastModifiedBy>Lisa Curtis</cp:lastModifiedBy>
  <cp:revision>90</cp:revision>
  <dcterms:created xsi:type="dcterms:W3CDTF">2025-07-14T23:32:27Z</dcterms:created>
  <dcterms:modified xsi:type="dcterms:W3CDTF">2026-07-27T19:14:19Z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0x010100D7D4FF1AAF15564EB2F783C45D0E1306</vt:lpwstr>
  </property>
  <property fmtid="{D5CDD505-2E9C-101B-9397-08002B2CF9AE}" pid="3" name="MediaServiceImageTags">
    <vt:lpwstr/>
  </property>
</Properties>
</file>